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13.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14.xml" ContentType="application/vnd.openxmlformats-officedocument.presentationml.notesSlide+xml"/>
  <Override PartName="/ppt/charts/chart5.xml" ContentType="application/vnd.openxmlformats-officedocument.drawingml.chart+xml"/>
  <Override PartName="/ppt/notesSlides/notesSlide15.xml" ContentType="application/vnd.openxmlformats-officedocument.presentationml.notesSlide+xml"/>
  <Override PartName="/ppt/charts/chart6.xml" ContentType="application/vnd.openxmlformats-officedocument.drawingml.char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 id="2147483717" r:id="rId2"/>
  </p:sldMasterIdLst>
  <p:notesMasterIdLst>
    <p:notesMasterId r:id="rId41"/>
  </p:notesMasterIdLst>
  <p:sldIdLst>
    <p:sldId id="420" r:id="rId3"/>
    <p:sldId id="522" r:id="rId4"/>
    <p:sldId id="440" r:id="rId5"/>
    <p:sldId id="441" r:id="rId6"/>
    <p:sldId id="442" r:id="rId7"/>
    <p:sldId id="511" r:id="rId8"/>
    <p:sldId id="447" r:id="rId9"/>
    <p:sldId id="510" r:id="rId10"/>
    <p:sldId id="543" r:id="rId11"/>
    <p:sldId id="450" r:id="rId12"/>
    <p:sldId id="451" r:id="rId13"/>
    <p:sldId id="452" r:id="rId14"/>
    <p:sldId id="300" r:id="rId15"/>
    <p:sldId id="301" r:id="rId16"/>
    <p:sldId id="305" r:id="rId17"/>
    <p:sldId id="308" r:id="rId18"/>
    <p:sldId id="407" r:id="rId19"/>
    <p:sldId id="408" r:id="rId20"/>
    <p:sldId id="414" r:id="rId21"/>
    <p:sldId id="415" r:id="rId22"/>
    <p:sldId id="416" r:id="rId23"/>
    <p:sldId id="417" r:id="rId24"/>
    <p:sldId id="527" r:id="rId25"/>
    <p:sldId id="338" r:id="rId26"/>
    <p:sldId id="418" r:id="rId27"/>
    <p:sldId id="325" r:id="rId28"/>
    <p:sldId id="455" r:id="rId29"/>
    <p:sldId id="487" r:id="rId30"/>
    <p:sldId id="471" r:id="rId31"/>
    <p:sldId id="472" r:id="rId32"/>
    <p:sldId id="513" r:id="rId33"/>
    <p:sldId id="516" r:id="rId34"/>
    <p:sldId id="475" r:id="rId35"/>
    <p:sldId id="478" r:id="rId36"/>
    <p:sldId id="542" r:id="rId37"/>
    <p:sldId id="480" r:id="rId38"/>
    <p:sldId id="541" r:id="rId39"/>
    <p:sldId id="534" r:id="rId40"/>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ory information" id="{75A50351-EF98-4D9C-AFE4-7D1451430C70}">
          <p14:sldIdLst>
            <p14:sldId id="420"/>
            <p14:sldId id="522"/>
          </p14:sldIdLst>
        </p14:section>
        <p14:section name="Common processes" id="{044BD985-B2F9-4062-9723-94E3EAAEBBA3}">
          <p14:sldIdLst>
            <p14:sldId id="440"/>
            <p14:sldId id="441"/>
            <p14:sldId id="442"/>
            <p14:sldId id="511"/>
            <p14:sldId id="447"/>
          </p14:sldIdLst>
        </p14:section>
        <p14:section name="Implicit Bias" id="{BBF9B528-9AFD-CB4E-99A3-6BC43717D340}">
          <p14:sldIdLst>
            <p14:sldId id="510"/>
            <p14:sldId id="543"/>
            <p14:sldId id="450"/>
            <p14:sldId id="451"/>
            <p14:sldId id="452"/>
          </p14:sldIdLst>
        </p14:section>
        <p14:section name="Overreliance on metrics" id="{9ACE5D04-50DD-3E45-8DB9-5D8FBF0FC614}">
          <p14:sldIdLst>
            <p14:sldId id="300"/>
            <p14:sldId id="301"/>
            <p14:sldId id="305"/>
            <p14:sldId id="308"/>
            <p14:sldId id="407"/>
            <p14:sldId id="408"/>
            <p14:sldId id="414"/>
            <p14:sldId id="415"/>
            <p14:sldId id="416"/>
            <p14:sldId id="417"/>
          </p14:sldIdLst>
        </p14:section>
        <p14:section name="Limited efficacy" id="{FC1C27A8-68C5-F242-B0E6-C54C7DC541B5}">
          <p14:sldIdLst>
            <p14:sldId id="527"/>
            <p14:sldId id="338"/>
            <p14:sldId id="418"/>
            <p14:sldId id="325"/>
            <p14:sldId id="455"/>
            <p14:sldId id="487"/>
          </p14:sldIdLst>
        </p14:section>
        <p14:section name="Framework for Holistic Review" id="{66C927FE-C50F-4321-A606-4005AD805189}">
          <p14:sldIdLst>
            <p14:sldId id="471"/>
            <p14:sldId id="472"/>
            <p14:sldId id="513"/>
            <p14:sldId id="516"/>
            <p14:sldId id="475"/>
            <p14:sldId id="478"/>
            <p14:sldId id="542"/>
            <p14:sldId id="480"/>
            <p14:sldId id="541"/>
            <p14:sldId id="534"/>
          </p14:sldIdLst>
        </p14:section>
        <p14:section name="Extra slides" id="{3564A3C3-8C67-1A48-9134-21F2D0C9A34A}">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dir, Yasmin" initials="KY" lastIdx="5" clrIdx="0">
    <p:extLst>
      <p:ext uri="{19B8F6BF-5375-455C-9EA6-DF929625EA0E}">
        <p15:presenceInfo xmlns:p15="http://schemas.microsoft.com/office/powerpoint/2012/main" userId="S-1-5-21-1793897892-940021119-3989129232-4674" providerId="AD"/>
      </p:ext>
    </p:extLst>
  </p:cmAuthor>
  <p:cmAuthor id="2" name="Microsoft Office User" initials="MOU" lastIdx="30" clrIdx="1">
    <p:extLst>
      <p:ext uri="{19B8F6BF-5375-455C-9EA6-DF929625EA0E}">
        <p15:presenceInfo xmlns:p15="http://schemas.microsoft.com/office/powerpoint/2012/main" userId="Microsoft Office User" providerId="None"/>
      </p:ext>
    </p:extLst>
  </p:cmAuthor>
  <p:cmAuthor id="3" name="Casey Miller" initials="CM" lastIdx="16" clrIdx="2">
    <p:extLst>
      <p:ext uri="{19B8F6BF-5375-455C-9EA6-DF929625EA0E}">
        <p15:presenceInfo xmlns:p15="http://schemas.microsoft.com/office/powerpoint/2012/main" userId="S-1-5-21-1060284298-1450960922-725345543-150102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E9F6"/>
    <a:srgbClr val="2E3192"/>
    <a:srgbClr val="AD5C7A"/>
    <a:srgbClr val="FF9900"/>
    <a:srgbClr val="1B1464"/>
    <a:srgbClr val="29ABE2"/>
    <a:srgbClr val="FFD966"/>
    <a:srgbClr val="238BBE"/>
    <a:srgbClr val="F0F0F0"/>
    <a:srgbClr val="D0D0D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250" autoAdjust="0"/>
    <p:restoredTop sz="57418" autoAdjust="0"/>
  </p:normalViewPr>
  <p:slideViewPr>
    <p:cSldViewPr snapToGrid="0">
      <p:cViewPr varScale="1">
        <p:scale>
          <a:sx n="70" d="100"/>
          <a:sy n="70" d="100"/>
        </p:scale>
        <p:origin x="328" y="176"/>
      </p:cViewPr>
      <p:guideLst/>
    </p:cSldViewPr>
  </p:slideViewPr>
  <p:outlineViewPr>
    <p:cViewPr>
      <p:scale>
        <a:sx n="33" d="100"/>
        <a:sy n="33" d="100"/>
      </p:scale>
      <p:origin x="0" y="-53772"/>
    </p:cViewPr>
  </p:outlineViewPr>
  <p:notesTextViewPr>
    <p:cViewPr>
      <p:scale>
        <a:sx n="3" d="2"/>
        <a:sy n="3" d="2"/>
      </p:scale>
      <p:origin x="0" y="0"/>
    </p:cViewPr>
  </p:notesTextViewPr>
  <p:sorterViewPr>
    <p:cViewPr>
      <p:scale>
        <a:sx n="80" d="100"/>
        <a:sy n="80" d="100"/>
      </p:scale>
      <p:origin x="0" y="-4064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commentAuthors" Target="commentAuthor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C:\Documents%20and%20Settings\cmiller\My%20Documents\Lab\Projects\GRE\GRE%20Scores%20vs%20field%20for%20plot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Documents%20and%20Settings\cmiller\My%20Documents\Lab\Projects\GRE\GRE%20Scores%20vs%20field%20for%20plot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Documents%20and%20Settings\cmiller\My%20Documents\Lab\Projects\GRE\GRE%20Scores%20vs%20field%20for%20plot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Documents%20and%20Settings\cmiller\My%20Documents\Lab\Projects\GRE\STEM%20gre%20data.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Documents%20and%20Settings\cmiller\My%20Documents\Lab\Projects\GRE\STEM%20gre%20data.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Documents%20and%20Settings\cmiller\My%20Documents\Lab\Projects\GRE\STEM%20gre%20dat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Physical Sciences</a:t>
            </a:r>
          </a:p>
        </c:rich>
      </c:tx>
      <c:overlay val="0"/>
    </c:title>
    <c:autoTitleDeleted val="0"/>
    <c:plotArea>
      <c:layout/>
      <c:stockChart>
        <c:ser>
          <c:idx val="0"/>
          <c:order val="0"/>
          <c:tx>
            <c:strRef>
              <c:f>PhysSci!$E$25</c:f>
              <c:strCache>
                <c:ptCount val="1"/>
                <c:pt idx="0">
                  <c:v>50thPercentile</c:v>
                </c:pt>
              </c:strCache>
            </c:strRef>
          </c:tx>
          <c:spPr>
            <a:ln w="28575">
              <a:noFill/>
            </a:ln>
          </c:spPr>
          <c:marker>
            <c:symbol val="none"/>
          </c:marker>
          <c:cat>
            <c:strRef>
              <c:f>PhysSci!$D$26:$D$35</c:f>
              <c:strCache>
                <c:ptCount val="10"/>
                <c:pt idx="0">
                  <c:v>Asian American</c:v>
                </c:pt>
                <c:pt idx="1">
                  <c:v>White</c:v>
                </c:pt>
                <c:pt idx="2">
                  <c:v>Other</c:v>
                </c:pt>
                <c:pt idx="3">
                  <c:v>Other Hispanic</c:v>
                </c:pt>
                <c:pt idx="4">
                  <c:v>Mexican American</c:v>
                </c:pt>
                <c:pt idx="5">
                  <c:v>American Indian</c:v>
                </c:pt>
                <c:pt idx="6">
                  <c:v>Puerto Rican</c:v>
                </c:pt>
                <c:pt idx="7">
                  <c:v>African American</c:v>
                </c:pt>
                <c:pt idx="8">
                  <c:v>Male</c:v>
                </c:pt>
                <c:pt idx="9">
                  <c:v>Female</c:v>
                </c:pt>
              </c:strCache>
            </c:strRef>
          </c:cat>
          <c:val>
            <c:numRef>
              <c:f>PhysSci!$E$26:$E$35</c:f>
              <c:numCache>
                <c:formatCode>General</c:formatCode>
                <c:ptCount val="10"/>
                <c:pt idx="0">
                  <c:v>730</c:v>
                </c:pt>
                <c:pt idx="1">
                  <c:v>700</c:v>
                </c:pt>
                <c:pt idx="2">
                  <c:v>700</c:v>
                </c:pt>
                <c:pt idx="3">
                  <c:v>640</c:v>
                </c:pt>
                <c:pt idx="4">
                  <c:v>630</c:v>
                </c:pt>
                <c:pt idx="5">
                  <c:v>600</c:v>
                </c:pt>
                <c:pt idx="6">
                  <c:v>550</c:v>
                </c:pt>
                <c:pt idx="7">
                  <c:v>550</c:v>
                </c:pt>
                <c:pt idx="8">
                  <c:v>720</c:v>
                </c:pt>
                <c:pt idx="9">
                  <c:v>650</c:v>
                </c:pt>
              </c:numCache>
            </c:numRef>
          </c:val>
          <c:smooth val="0"/>
          <c:extLst>
            <c:ext xmlns:c16="http://schemas.microsoft.com/office/drawing/2014/chart" uri="{C3380CC4-5D6E-409C-BE32-E72D297353CC}">
              <c16:uniqueId val="{00000000-1284-425F-A8BD-D73A13CB3735}"/>
            </c:ext>
          </c:extLst>
        </c:ser>
        <c:ser>
          <c:idx val="1"/>
          <c:order val="1"/>
          <c:tx>
            <c:strRef>
              <c:f>PhysSci!$F$25</c:f>
              <c:strCache>
                <c:ptCount val="1"/>
                <c:pt idx="0">
                  <c:v>75th Percentile</c:v>
                </c:pt>
              </c:strCache>
            </c:strRef>
          </c:tx>
          <c:spPr>
            <a:ln w="28575">
              <a:noFill/>
            </a:ln>
          </c:spPr>
          <c:marker>
            <c:symbol val="none"/>
          </c:marker>
          <c:cat>
            <c:strRef>
              <c:f>PhysSci!$D$26:$D$35</c:f>
              <c:strCache>
                <c:ptCount val="10"/>
                <c:pt idx="0">
                  <c:v>Asian American</c:v>
                </c:pt>
                <c:pt idx="1">
                  <c:v>White</c:v>
                </c:pt>
                <c:pt idx="2">
                  <c:v>Other</c:v>
                </c:pt>
                <c:pt idx="3">
                  <c:v>Other Hispanic</c:v>
                </c:pt>
                <c:pt idx="4">
                  <c:v>Mexican American</c:v>
                </c:pt>
                <c:pt idx="5">
                  <c:v>American Indian</c:v>
                </c:pt>
                <c:pt idx="6">
                  <c:v>Puerto Rican</c:v>
                </c:pt>
                <c:pt idx="7">
                  <c:v>African American</c:v>
                </c:pt>
                <c:pt idx="8">
                  <c:v>Male</c:v>
                </c:pt>
                <c:pt idx="9">
                  <c:v>Female</c:v>
                </c:pt>
              </c:strCache>
            </c:strRef>
          </c:cat>
          <c:val>
            <c:numRef>
              <c:f>PhysSci!$F$26:$F$35</c:f>
              <c:numCache>
                <c:formatCode>General</c:formatCode>
                <c:ptCount val="10"/>
                <c:pt idx="0">
                  <c:v>790</c:v>
                </c:pt>
                <c:pt idx="1">
                  <c:v>760</c:v>
                </c:pt>
                <c:pt idx="2">
                  <c:v>760</c:v>
                </c:pt>
                <c:pt idx="3">
                  <c:v>730</c:v>
                </c:pt>
                <c:pt idx="4">
                  <c:v>710</c:v>
                </c:pt>
                <c:pt idx="5">
                  <c:v>670</c:v>
                </c:pt>
                <c:pt idx="6">
                  <c:v>640</c:v>
                </c:pt>
                <c:pt idx="7">
                  <c:v>640</c:v>
                </c:pt>
                <c:pt idx="8">
                  <c:v>770</c:v>
                </c:pt>
                <c:pt idx="9">
                  <c:v>730</c:v>
                </c:pt>
              </c:numCache>
            </c:numRef>
          </c:val>
          <c:smooth val="0"/>
          <c:extLst>
            <c:ext xmlns:c16="http://schemas.microsoft.com/office/drawing/2014/chart" uri="{C3380CC4-5D6E-409C-BE32-E72D297353CC}">
              <c16:uniqueId val="{00000001-1284-425F-A8BD-D73A13CB3735}"/>
            </c:ext>
          </c:extLst>
        </c:ser>
        <c:ser>
          <c:idx val="2"/>
          <c:order val="2"/>
          <c:tx>
            <c:strRef>
              <c:f>PhysSci!$G$25</c:f>
              <c:strCache>
                <c:ptCount val="1"/>
                <c:pt idx="0">
                  <c:v>25th Percentile</c:v>
                </c:pt>
              </c:strCache>
            </c:strRef>
          </c:tx>
          <c:spPr>
            <a:ln w="28575">
              <a:noFill/>
            </a:ln>
          </c:spPr>
          <c:marker>
            <c:symbol val="none"/>
          </c:marker>
          <c:cat>
            <c:strRef>
              <c:f>PhysSci!$D$26:$D$35</c:f>
              <c:strCache>
                <c:ptCount val="10"/>
                <c:pt idx="0">
                  <c:v>Asian American</c:v>
                </c:pt>
                <c:pt idx="1">
                  <c:v>White</c:v>
                </c:pt>
                <c:pt idx="2">
                  <c:v>Other</c:v>
                </c:pt>
                <c:pt idx="3">
                  <c:v>Other Hispanic</c:v>
                </c:pt>
                <c:pt idx="4">
                  <c:v>Mexican American</c:v>
                </c:pt>
                <c:pt idx="5">
                  <c:v>American Indian</c:v>
                </c:pt>
                <c:pt idx="6">
                  <c:v>Puerto Rican</c:v>
                </c:pt>
                <c:pt idx="7">
                  <c:v>African American</c:v>
                </c:pt>
                <c:pt idx="8">
                  <c:v>Male</c:v>
                </c:pt>
                <c:pt idx="9">
                  <c:v>Female</c:v>
                </c:pt>
              </c:strCache>
            </c:strRef>
          </c:cat>
          <c:val>
            <c:numRef>
              <c:f>PhysSci!$G$26:$G$35</c:f>
              <c:numCache>
                <c:formatCode>General</c:formatCode>
                <c:ptCount val="10"/>
                <c:pt idx="0">
                  <c:v>640</c:v>
                </c:pt>
                <c:pt idx="1">
                  <c:v>610</c:v>
                </c:pt>
                <c:pt idx="2">
                  <c:v>610</c:v>
                </c:pt>
                <c:pt idx="3">
                  <c:v>540</c:v>
                </c:pt>
                <c:pt idx="4">
                  <c:v>520</c:v>
                </c:pt>
                <c:pt idx="5">
                  <c:v>530</c:v>
                </c:pt>
                <c:pt idx="6">
                  <c:v>410</c:v>
                </c:pt>
                <c:pt idx="7">
                  <c:v>405</c:v>
                </c:pt>
                <c:pt idx="8">
                  <c:v>630</c:v>
                </c:pt>
                <c:pt idx="9">
                  <c:v>550</c:v>
                </c:pt>
              </c:numCache>
            </c:numRef>
          </c:val>
          <c:smooth val="0"/>
          <c:extLst>
            <c:ext xmlns:c16="http://schemas.microsoft.com/office/drawing/2014/chart" uri="{C3380CC4-5D6E-409C-BE32-E72D297353CC}">
              <c16:uniqueId val="{00000002-1284-425F-A8BD-D73A13CB3735}"/>
            </c:ext>
          </c:extLst>
        </c:ser>
        <c:ser>
          <c:idx val="3"/>
          <c:order val="3"/>
          <c:tx>
            <c:strRef>
              <c:f>PhysSci!$H$25</c:f>
              <c:strCache>
                <c:ptCount val="1"/>
                <c:pt idx="0">
                  <c:v>50thPercentile</c:v>
                </c:pt>
              </c:strCache>
            </c:strRef>
          </c:tx>
          <c:spPr>
            <a:ln w="28575">
              <a:noFill/>
            </a:ln>
          </c:spPr>
          <c:marker>
            <c:symbol val="none"/>
          </c:marker>
          <c:cat>
            <c:strRef>
              <c:f>PhysSci!$D$26:$D$35</c:f>
              <c:strCache>
                <c:ptCount val="10"/>
                <c:pt idx="0">
                  <c:v>Asian American</c:v>
                </c:pt>
                <c:pt idx="1">
                  <c:v>White</c:v>
                </c:pt>
                <c:pt idx="2">
                  <c:v>Other</c:v>
                </c:pt>
                <c:pt idx="3">
                  <c:v>Other Hispanic</c:v>
                </c:pt>
                <c:pt idx="4">
                  <c:v>Mexican American</c:v>
                </c:pt>
                <c:pt idx="5">
                  <c:v>American Indian</c:v>
                </c:pt>
                <c:pt idx="6">
                  <c:v>Puerto Rican</c:v>
                </c:pt>
                <c:pt idx="7">
                  <c:v>African American</c:v>
                </c:pt>
                <c:pt idx="8">
                  <c:v>Male</c:v>
                </c:pt>
                <c:pt idx="9">
                  <c:v>Female</c:v>
                </c:pt>
              </c:strCache>
            </c:strRef>
          </c:cat>
          <c:val>
            <c:numRef>
              <c:f>PhysSci!$H$26:$H$35</c:f>
              <c:numCache>
                <c:formatCode>General</c:formatCode>
                <c:ptCount val="10"/>
                <c:pt idx="0">
                  <c:v>730</c:v>
                </c:pt>
                <c:pt idx="1">
                  <c:v>700</c:v>
                </c:pt>
                <c:pt idx="2">
                  <c:v>700</c:v>
                </c:pt>
                <c:pt idx="3">
                  <c:v>640</c:v>
                </c:pt>
                <c:pt idx="4">
                  <c:v>630</c:v>
                </c:pt>
                <c:pt idx="5">
                  <c:v>600</c:v>
                </c:pt>
                <c:pt idx="6">
                  <c:v>550</c:v>
                </c:pt>
                <c:pt idx="7">
                  <c:v>550</c:v>
                </c:pt>
                <c:pt idx="8">
                  <c:v>720</c:v>
                </c:pt>
                <c:pt idx="9">
                  <c:v>650</c:v>
                </c:pt>
              </c:numCache>
            </c:numRef>
          </c:val>
          <c:smooth val="0"/>
          <c:extLst>
            <c:ext xmlns:c16="http://schemas.microsoft.com/office/drawing/2014/chart" uri="{C3380CC4-5D6E-409C-BE32-E72D297353CC}">
              <c16:uniqueId val="{00000003-1284-425F-A8BD-D73A13CB3735}"/>
            </c:ext>
          </c:extLst>
        </c:ser>
        <c:dLbls>
          <c:showLegendKey val="0"/>
          <c:showVal val="0"/>
          <c:showCatName val="0"/>
          <c:showSerName val="0"/>
          <c:showPercent val="0"/>
          <c:showBubbleSize val="0"/>
        </c:dLbls>
        <c:hiLowLines>
          <c:spPr>
            <a:ln w="25400">
              <a:solidFill>
                <a:srgbClr val="0070C0"/>
              </a:solidFill>
            </a:ln>
          </c:spPr>
        </c:hiLowLines>
        <c:upDownBars>
          <c:gapWidth val="150"/>
          <c:upBars/>
          <c:downBars>
            <c:spPr>
              <a:ln w="25400">
                <a:solidFill>
                  <a:srgbClr val="0070C0"/>
                </a:solidFill>
              </a:ln>
            </c:spPr>
          </c:downBars>
        </c:upDownBars>
        <c:axId val="46727552"/>
        <c:axId val="46729088"/>
      </c:stockChart>
      <c:catAx>
        <c:axId val="46727552"/>
        <c:scaling>
          <c:orientation val="minMax"/>
        </c:scaling>
        <c:delete val="0"/>
        <c:axPos val="b"/>
        <c:numFmt formatCode="General" sourceLinked="0"/>
        <c:majorTickMark val="none"/>
        <c:minorTickMark val="none"/>
        <c:tickLblPos val="nextTo"/>
        <c:crossAx val="46729088"/>
        <c:crosses val="autoZero"/>
        <c:auto val="1"/>
        <c:lblAlgn val="ctr"/>
        <c:lblOffset val="100"/>
        <c:noMultiLvlLbl val="0"/>
      </c:catAx>
      <c:valAx>
        <c:axId val="46729088"/>
        <c:scaling>
          <c:orientation val="minMax"/>
          <c:max val="800"/>
          <c:min val="200"/>
        </c:scaling>
        <c:delete val="0"/>
        <c:axPos val="l"/>
        <c:majorGridlines/>
        <c:numFmt formatCode="General" sourceLinked="1"/>
        <c:majorTickMark val="none"/>
        <c:minorTickMark val="none"/>
        <c:tickLblPos val="nextTo"/>
        <c:crossAx val="46727552"/>
        <c:crosses val="autoZero"/>
        <c:crossBetween val="between"/>
        <c:majorUnit val="100"/>
        <c:minorUnit val="25"/>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Engineering</a:t>
            </a:r>
          </a:p>
        </c:rich>
      </c:tx>
      <c:overlay val="0"/>
    </c:title>
    <c:autoTitleDeleted val="0"/>
    <c:plotArea>
      <c:layout/>
      <c:stockChart>
        <c:ser>
          <c:idx val="0"/>
          <c:order val="0"/>
          <c:tx>
            <c:strRef>
              <c:f>Eng!$E$25</c:f>
              <c:strCache>
                <c:ptCount val="1"/>
                <c:pt idx="0">
                  <c:v>50thPercentile</c:v>
                </c:pt>
              </c:strCache>
            </c:strRef>
          </c:tx>
          <c:spPr>
            <a:ln w="28575">
              <a:noFill/>
            </a:ln>
          </c:spPr>
          <c:marker>
            <c:symbol val="none"/>
          </c:marker>
          <c:cat>
            <c:strRef>
              <c:f>Eng!$D$26:$D$35</c:f>
              <c:strCache>
                <c:ptCount val="10"/>
                <c:pt idx="0">
                  <c:v>Asian American</c:v>
                </c:pt>
                <c:pt idx="1">
                  <c:v>White</c:v>
                </c:pt>
                <c:pt idx="2">
                  <c:v>Other</c:v>
                </c:pt>
                <c:pt idx="3">
                  <c:v>Other Hispanic</c:v>
                </c:pt>
                <c:pt idx="4">
                  <c:v>Mexican American</c:v>
                </c:pt>
                <c:pt idx="5">
                  <c:v>American Indian</c:v>
                </c:pt>
                <c:pt idx="6">
                  <c:v>Puerto Rican</c:v>
                </c:pt>
                <c:pt idx="7">
                  <c:v>African American</c:v>
                </c:pt>
                <c:pt idx="8">
                  <c:v>Male</c:v>
                </c:pt>
                <c:pt idx="9">
                  <c:v>Female</c:v>
                </c:pt>
              </c:strCache>
            </c:strRef>
          </c:cat>
          <c:val>
            <c:numRef>
              <c:f>Eng!$E$26:$E$35</c:f>
              <c:numCache>
                <c:formatCode>General</c:formatCode>
                <c:ptCount val="10"/>
                <c:pt idx="0">
                  <c:v>740</c:v>
                </c:pt>
                <c:pt idx="1">
                  <c:v>730</c:v>
                </c:pt>
                <c:pt idx="2">
                  <c:v>710</c:v>
                </c:pt>
                <c:pt idx="3">
                  <c:v>670</c:v>
                </c:pt>
                <c:pt idx="4">
                  <c:v>660</c:v>
                </c:pt>
                <c:pt idx="5">
                  <c:v>660</c:v>
                </c:pt>
                <c:pt idx="6">
                  <c:v>620</c:v>
                </c:pt>
                <c:pt idx="7">
                  <c:v>610</c:v>
                </c:pt>
                <c:pt idx="8">
                  <c:v>730</c:v>
                </c:pt>
                <c:pt idx="9">
                  <c:v>700</c:v>
                </c:pt>
              </c:numCache>
            </c:numRef>
          </c:val>
          <c:smooth val="0"/>
          <c:extLst>
            <c:ext xmlns:c16="http://schemas.microsoft.com/office/drawing/2014/chart" uri="{C3380CC4-5D6E-409C-BE32-E72D297353CC}">
              <c16:uniqueId val="{00000000-BCD4-4FAD-B1C7-6504D1EC8E6C}"/>
            </c:ext>
          </c:extLst>
        </c:ser>
        <c:ser>
          <c:idx val="1"/>
          <c:order val="1"/>
          <c:tx>
            <c:strRef>
              <c:f>Eng!$F$25</c:f>
              <c:strCache>
                <c:ptCount val="1"/>
                <c:pt idx="0">
                  <c:v>75th Percentile</c:v>
                </c:pt>
              </c:strCache>
            </c:strRef>
          </c:tx>
          <c:spPr>
            <a:ln w="28575">
              <a:noFill/>
            </a:ln>
          </c:spPr>
          <c:marker>
            <c:symbol val="none"/>
          </c:marker>
          <c:cat>
            <c:strRef>
              <c:f>Eng!$D$26:$D$35</c:f>
              <c:strCache>
                <c:ptCount val="10"/>
                <c:pt idx="0">
                  <c:v>Asian American</c:v>
                </c:pt>
                <c:pt idx="1">
                  <c:v>White</c:v>
                </c:pt>
                <c:pt idx="2">
                  <c:v>Other</c:v>
                </c:pt>
                <c:pt idx="3">
                  <c:v>Other Hispanic</c:v>
                </c:pt>
                <c:pt idx="4">
                  <c:v>Mexican American</c:v>
                </c:pt>
                <c:pt idx="5">
                  <c:v>American Indian</c:v>
                </c:pt>
                <c:pt idx="6">
                  <c:v>Puerto Rican</c:v>
                </c:pt>
                <c:pt idx="7">
                  <c:v>African American</c:v>
                </c:pt>
                <c:pt idx="8">
                  <c:v>Male</c:v>
                </c:pt>
                <c:pt idx="9">
                  <c:v>Female</c:v>
                </c:pt>
              </c:strCache>
            </c:strRef>
          </c:cat>
          <c:val>
            <c:numRef>
              <c:f>Eng!$F$26:$F$35</c:f>
              <c:numCache>
                <c:formatCode>General</c:formatCode>
                <c:ptCount val="10"/>
                <c:pt idx="0">
                  <c:v>790</c:v>
                </c:pt>
                <c:pt idx="1">
                  <c:v>770</c:v>
                </c:pt>
                <c:pt idx="2">
                  <c:v>760</c:v>
                </c:pt>
                <c:pt idx="3">
                  <c:v>730</c:v>
                </c:pt>
                <c:pt idx="4">
                  <c:v>720</c:v>
                </c:pt>
                <c:pt idx="5">
                  <c:v>730</c:v>
                </c:pt>
                <c:pt idx="6">
                  <c:v>700</c:v>
                </c:pt>
                <c:pt idx="7">
                  <c:v>690</c:v>
                </c:pt>
                <c:pt idx="8">
                  <c:v>770</c:v>
                </c:pt>
                <c:pt idx="9">
                  <c:v>750</c:v>
                </c:pt>
              </c:numCache>
            </c:numRef>
          </c:val>
          <c:smooth val="0"/>
          <c:extLst>
            <c:ext xmlns:c16="http://schemas.microsoft.com/office/drawing/2014/chart" uri="{C3380CC4-5D6E-409C-BE32-E72D297353CC}">
              <c16:uniqueId val="{00000001-BCD4-4FAD-B1C7-6504D1EC8E6C}"/>
            </c:ext>
          </c:extLst>
        </c:ser>
        <c:ser>
          <c:idx val="2"/>
          <c:order val="2"/>
          <c:tx>
            <c:strRef>
              <c:f>Eng!$G$25</c:f>
              <c:strCache>
                <c:ptCount val="1"/>
                <c:pt idx="0">
                  <c:v>25th Percentile</c:v>
                </c:pt>
              </c:strCache>
            </c:strRef>
          </c:tx>
          <c:spPr>
            <a:ln w="28575">
              <a:noFill/>
            </a:ln>
          </c:spPr>
          <c:marker>
            <c:symbol val="none"/>
          </c:marker>
          <c:cat>
            <c:strRef>
              <c:f>Eng!$D$26:$D$35</c:f>
              <c:strCache>
                <c:ptCount val="10"/>
                <c:pt idx="0">
                  <c:v>Asian American</c:v>
                </c:pt>
                <c:pt idx="1">
                  <c:v>White</c:v>
                </c:pt>
                <c:pt idx="2">
                  <c:v>Other</c:v>
                </c:pt>
                <c:pt idx="3">
                  <c:v>Other Hispanic</c:v>
                </c:pt>
                <c:pt idx="4">
                  <c:v>Mexican American</c:v>
                </c:pt>
                <c:pt idx="5">
                  <c:v>American Indian</c:v>
                </c:pt>
                <c:pt idx="6">
                  <c:v>Puerto Rican</c:v>
                </c:pt>
                <c:pt idx="7">
                  <c:v>African American</c:v>
                </c:pt>
                <c:pt idx="8">
                  <c:v>Male</c:v>
                </c:pt>
                <c:pt idx="9">
                  <c:v>Female</c:v>
                </c:pt>
              </c:strCache>
            </c:strRef>
          </c:cat>
          <c:val>
            <c:numRef>
              <c:f>Eng!$G$26:$G$35</c:f>
              <c:numCache>
                <c:formatCode>General</c:formatCode>
                <c:ptCount val="10"/>
                <c:pt idx="0">
                  <c:v>680</c:v>
                </c:pt>
                <c:pt idx="1">
                  <c:v>670</c:v>
                </c:pt>
                <c:pt idx="2">
                  <c:v>640</c:v>
                </c:pt>
                <c:pt idx="3">
                  <c:v>570</c:v>
                </c:pt>
                <c:pt idx="4">
                  <c:v>570</c:v>
                </c:pt>
                <c:pt idx="5">
                  <c:v>580</c:v>
                </c:pt>
                <c:pt idx="6">
                  <c:v>540</c:v>
                </c:pt>
                <c:pt idx="7">
                  <c:v>500</c:v>
                </c:pt>
                <c:pt idx="8">
                  <c:v>660</c:v>
                </c:pt>
                <c:pt idx="9">
                  <c:v>620</c:v>
                </c:pt>
              </c:numCache>
            </c:numRef>
          </c:val>
          <c:smooth val="0"/>
          <c:extLst>
            <c:ext xmlns:c16="http://schemas.microsoft.com/office/drawing/2014/chart" uri="{C3380CC4-5D6E-409C-BE32-E72D297353CC}">
              <c16:uniqueId val="{00000002-BCD4-4FAD-B1C7-6504D1EC8E6C}"/>
            </c:ext>
          </c:extLst>
        </c:ser>
        <c:ser>
          <c:idx val="3"/>
          <c:order val="3"/>
          <c:tx>
            <c:strRef>
              <c:f>Eng!$H$25</c:f>
              <c:strCache>
                <c:ptCount val="1"/>
                <c:pt idx="0">
                  <c:v>50thPercentile</c:v>
                </c:pt>
              </c:strCache>
            </c:strRef>
          </c:tx>
          <c:spPr>
            <a:ln w="28575">
              <a:noFill/>
            </a:ln>
          </c:spPr>
          <c:marker>
            <c:symbol val="none"/>
          </c:marker>
          <c:cat>
            <c:strRef>
              <c:f>Eng!$D$26:$D$35</c:f>
              <c:strCache>
                <c:ptCount val="10"/>
                <c:pt idx="0">
                  <c:v>Asian American</c:v>
                </c:pt>
                <c:pt idx="1">
                  <c:v>White</c:v>
                </c:pt>
                <c:pt idx="2">
                  <c:v>Other</c:v>
                </c:pt>
                <c:pt idx="3">
                  <c:v>Other Hispanic</c:v>
                </c:pt>
                <c:pt idx="4">
                  <c:v>Mexican American</c:v>
                </c:pt>
                <c:pt idx="5">
                  <c:v>American Indian</c:v>
                </c:pt>
                <c:pt idx="6">
                  <c:v>Puerto Rican</c:v>
                </c:pt>
                <c:pt idx="7">
                  <c:v>African American</c:v>
                </c:pt>
                <c:pt idx="8">
                  <c:v>Male</c:v>
                </c:pt>
                <c:pt idx="9">
                  <c:v>Female</c:v>
                </c:pt>
              </c:strCache>
            </c:strRef>
          </c:cat>
          <c:val>
            <c:numRef>
              <c:f>Eng!$H$26:$H$35</c:f>
              <c:numCache>
                <c:formatCode>General</c:formatCode>
                <c:ptCount val="10"/>
                <c:pt idx="0">
                  <c:v>740</c:v>
                </c:pt>
                <c:pt idx="1">
                  <c:v>730</c:v>
                </c:pt>
                <c:pt idx="2">
                  <c:v>710</c:v>
                </c:pt>
                <c:pt idx="3">
                  <c:v>670</c:v>
                </c:pt>
                <c:pt idx="4">
                  <c:v>660</c:v>
                </c:pt>
                <c:pt idx="5">
                  <c:v>660</c:v>
                </c:pt>
                <c:pt idx="6">
                  <c:v>620</c:v>
                </c:pt>
                <c:pt idx="7">
                  <c:v>610</c:v>
                </c:pt>
                <c:pt idx="8">
                  <c:v>730</c:v>
                </c:pt>
                <c:pt idx="9">
                  <c:v>700</c:v>
                </c:pt>
              </c:numCache>
            </c:numRef>
          </c:val>
          <c:smooth val="0"/>
          <c:extLst>
            <c:ext xmlns:c16="http://schemas.microsoft.com/office/drawing/2014/chart" uri="{C3380CC4-5D6E-409C-BE32-E72D297353CC}">
              <c16:uniqueId val="{00000003-BCD4-4FAD-B1C7-6504D1EC8E6C}"/>
            </c:ext>
          </c:extLst>
        </c:ser>
        <c:dLbls>
          <c:showLegendKey val="0"/>
          <c:showVal val="0"/>
          <c:showCatName val="0"/>
          <c:showSerName val="0"/>
          <c:showPercent val="0"/>
          <c:showBubbleSize val="0"/>
        </c:dLbls>
        <c:hiLowLines>
          <c:spPr>
            <a:ln w="25400">
              <a:solidFill>
                <a:srgbClr val="0070C0"/>
              </a:solidFill>
            </a:ln>
          </c:spPr>
        </c:hiLowLines>
        <c:upDownBars>
          <c:gapWidth val="150"/>
          <c:upBars/>
          <c:downBars>
            <c:spPr>
              <a:ln w="25400">
                <a:solidFill>
                  <a:srgbClr val="0070C0"/>
                </a:solidFill>
              </a:ln>
            </c:spPr>
          </c:downBars>
        </c:upDownBars>
        <c:axId val="46755840"/>
        <c:axId val="46757376"/>
      </c:stockChart>
      <c:catAx>
        <c:axId val="46755840"/>
        <c:scaling>
          <c:orientation val="minMax"/>
        </c:scaling>
        <c:delete val="0"/>
        <c:axPos val="b"/>
        <c:numFmt formatCode="General" sourceLinked="0"/>
        <c:majorTickMark val="none"/>
        <c:minorTickMark val="none"/>
        <c:tickLblPos val="nextTo"/>
        <c:crossAx val="46757376"/>
        <c:crosses val="autoZero"/>
        <c:auto val="1"/>
        <c:lblAlgn val="ctr"/>
        <c:lblOffset val="100"/>
        <c:noMultiLvlLbl val="0"/>
      </c:catAx>
      <c:valAx>
        <c:axId val="46757376"/>
        <c:scaling>
          <c:orientation val="minMax"/>
          <c:max val="800"/>
          <c:min val="200"/>
        </c:scaling>
        <c:delete val="0"/>
        <c:axPos val="l"/>
        <c:majorGridlines/>
        <c:numFmt formatCode="General" sourceLinked="1"/>
        <c:majorTickMark val="none"/>
        <c:minorTickMark val="none"/>
        <c:tickLblPos val="nextTo"/>
        <c:crossAx val="46755840"/>
        <c:crosses val="autoZero"/>
        <c:crossBetween val="between"/>
        <c:majorUnit val="100"/>
        <c:minorUnit val="25"/>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ugGPA = A</a:t>
            </a:r>
          </a:p>
        </c:rich>
      </c:tx>
      <c:overlay val="0"/>
    </c:title>
    <c:autoTitleDeleted val="0"/>
    <c:plotArea>
      <c:layout/>
      <c:stockChart>
        <c:ser>
          <c:idx val="0"/>
          <c:order val="0"/>
          <c:tx>
            <c:strRef>
              <c:f>A!$E$25</c:f>
              <c:strCache>
                <c:ptCount val="1"/>
                <c:pt idx="0">
                  <c:v>50thPercentile</c:v>
                </c:pt>
              </c:strCache>
            </c:strRef>
          </c:tx>
          <c:spPr>
            <a:ln w="28575">
              <a:noFill/>
            </a:ln>
          </c:spPr>
          <c:marker>
            <c:symbol val="none"/>
          </c:marker>
          <c:cat>
            <c:strRef>
              <c:f>A!$D$26:$D$35</c:f>
              <c:strCache>
                <c:ptCount val="10"/>
                <c:pt idx="0">
                  <c:v>Asian American</c:v>
                </c:pt>
                <c:pt idx="1">
                  <c:v>White </c:v>
                </c:pt>
                <c:pt idx="3">
                  <c:v>Other Hispanic</c:v>
                </c:pt>
                <c:pt idx="4">
                  <c:v>Mexican American</c:v>
                </c:pt>
                <c:pt idx="5">
                  <c:v>American Indian</c:v>
                </c:pt>
                <c:pt idx="6">
                  <c:v>Puerto Rican</c:v>
                </c:pt>
                <c:pt idx="7">
                  <c:v>African American</c:v>
                </c:pt>
                <c:pt idx="8">
                  <c:v>Male </c:v>
                </c:pt>
                <c:pt idx="9">
                  <c:v>Female</c:v>
                </c:pt>
              </c:strCache>
            </c:strRef>
          </c:cat>
          <c:val>
            <c:numRef>
              <c:f>A!$E$26:$E$35</c:f>
              <c:numCache>
                <c:formatCode>General</c:formatCode>
                <c:ptCount val="10"/>
                <c:pt idx="0">
                  <c:v>670</c:v>
                </c:pt>
                <c:pt idx="1">
                  <c:v>590</c:v>
                </c:pt>
                <c:pt idx="3">
                  <c:v>530</c:v>
                </c:pt>
                <c:pt idx="4">
                  <c:v>510</c:v>
                </c:pt>
                <c:pt idx="5">
                  <c:v>550</c:v>
                </c:pt>
                <c:pt idx="6">
                  <c:v>490</c:v>
                </c:pt>
                <c:pt idx="7">
                  <c:v>440</c:v>
                </c:pt>
                <c:pt idx="8">
                  <c:v>650</c:v>
                </c:pt>
                <c:pt idx="9">
                  <c:v>570</c:v>
                </c:pt>
              </c:numCache>
            </c:numRef>
          </c:val>
          <c:smooth val="0"/>
          <c:extLst>
            <c:ext xmlns:c16="http://schemas.microsoft.com/office/drawing/2014/chart" uri="{C3380CC4-5D6E-409C-BE32-E72D297353CC}">
              <c16:uniqueId val="{00000000-BBFE-44BB-9393-2A244A37FB4C}"/>
            </c:ext>
          </c:extLst>
        </c:ser>
        <c:ser>
          <c:idx val="1"/>
          <c:order val="1"/>
          <c:tx>
            <c:strRef>
              <c:f>A!$F$25</c:f>
              <c:strCache>
                <c:ptCount val="1"/>
                <c:pt idx="0">
                  <c:v>75th Percentile</c:v>
                </c:pt>
              </c:strCache>
            </c:strRef>
          </c:tx>
          <c:spPr>
            <a:ln w="28575">
              <a:noFill/>
            </a:ln>
          </c:spPr>
          <c:marker>
            <c:symbol val="none"/>
          </c:marker>
          <c:cat>
            <c:strRef>
              <c:f>A!$D$26:$D$35</c:f>
              <c:strCache>
                <c:ptCount val="10"/>
                <c:pt idx="0">
                  <c:v>Asian American</c:v>
                </c:pt>
                <c:pt idx="1">
                  <c:v>White </c:v>
                </c:pt>
                <c:pt idx="3">
                  <c:v>Other Hispanic</c:v>
                </c:pt>
                <c:pt idx="4">
                  <c:v>Mexican American</c:v>
                </c:pt>
                <c:pt idx="5">
                  <c:v>American Indian</c:v>
                </c:pt>
                <c:pt idx="6">
                  <c:v>Puerto Rican</c:v>
                </c:pt>
                <c:pt idx="7">
                  <c:v>African American</c:v>
                </c:pt>
                <c:pt idx="8">
                  <c:v>Male </c:v>
                </c:pt>
                <c:pt idx="9">
                  <c:v>Female</c:v>
                </c:pt>
              </c:strCache>
            </c:strRef>
          </c:cat>
          <c:val>
            <c:numRef>
              <c:f>A!$F$26:$F$35</c:f>
              <c:numCache>
                <c:formatCode>General</c:formatCode>
                <c:ptCount val="10"/>
                <c:pt idx="0">
                  <c:v>760</c:v>
                </c:pt>
                <c:pt idx="1">
                  <c:v>690</c:v>
                </c:pt>
                <c:pt idx="3">
                  <c:v>640</c:v>
                </c:pt>
                <c:pt idx="4">
                  <c:v>620</c:v>
                </c:pt>
                <c:pt idx="5">
                  <c:v>630</c:v>
                </c:pt>
                <c:pt idx="6">
                  <c:v>600</c:v>
                </c:pt>
                <c:pt idx="7">
                  <c:v>540</c:v>
                </c:pt>
                <c:pt idx="8">
                  <c:v>740</c:v>
                </c:pt>
                <c:pt idx="9">
                  <c:v>650</c:v>
                </c:pt>
              </c:numCache>
            </c:numRef>
          </c:val>
          <c:smooth val="0"/>
          <c:extLst>
            <c:ext xmlns:c16="http://schemas.microsoft.com/office/drawing/2014/chart" uri="{C3380CC4-5D6E-409C-BE32-E72D297353CC}">
              <c16:uniqueId val="{00000001-BBFE-44BB-9393-2A244A37FB4C}"/>
            </c:ext>
          </c:extLst>
        </c:ser>
        <c:ser>
          <c:idx val="2"/>
          <c:order val="2"/>
          <c:tx>
            <c:strRef>
              <c:f>A!$G$25</c:f>
              <c:strCache>
                <c:ptCount val="1"/>
                <c:pt idx="0">
                  <c:v>25th Percentile</c:v>
                </c:pt>
              </c:strCache>
            </c:strRef>
          </c:tx>
          <c:spPr>
            <a:ln w="28575">
              <a:noFill/>
            </a:ln>
          </c:spPr>
          <c:marker>
            <c:symbol val="none"/>
          </c:marker>
          <c:cat>
            <c:strRef>
              <c:f>A!$D$26:$D$35</c:f>
              <c:strCache>
                <c:ptCount val="10"/>
                <c:pt idx="0">
                  <c:v>Asian American</c:v>
                </c:pt>
                <c:pt idx="1">
                  <c:v>White </c:v>
                </c:pt>
                <c:pt idx="3">
                  <c:v>Other Hispanic</c:v>
                </c:pt>
                <c:pt idx="4">
                  <c:v>Mexican American</c:v>
                </c:pt>
                <c:pt idx="5">
                  <c:v>American Indian</c:v>
                </c:pt>
                <c:pt idx="6">
                  <c:v>Puerto Rican</c:v>
                </c:pt>
                <c:pt idx="7">
                  <c:v>African American</c:v>
                </c:pt>
                <c:pt idx="8">
                  <c:v>Male </c:v>
                </c:pt>
                <c:pt idx="9">
                  <c:v>Female</c:v>
                </c:pt>
              </c:strCache>
            </c:strRef>
          </c:cat>
          <c:val>
            <c:numRef>
              <c:f>A!$G$26:$G$35</c:f>
              <c:numCache>
                <c:formatCode>General</c:formatCode>
                <c:ptCount val="10"/>
                <c:pt idx="0">
                  <c:v>560</c:v>
                </c:pt>
                <c:pt idx="1">
                  <c:v>500</c:v>
                </c:pt>
                <c:pt idx="3">
                  <c:v>420</c:v>
                </c:pt>
                <c:pt idx="4">
                  <c:v>400</c:v>
                </c:pt>
                <c:pt idx="5">
                  <c:v>420</c:v>
                </c:pt>
                <c:pt idx="6">
                  <c:v>370</c:v>
                </c:pt>
                <c:pt idx="7">
                  <c:v>320</c:v>
                </c:pt>
                <c:pt idx="8">
                  <c:v>550</c:v>
                </c:pt>
                <c:pt idx="9">
                  <c:v>460</c:v>
                </c:pt>
              </c:numCache>
            </c:numRef>
          </c:val>
          <c:smooth val="0"/>
          <c:extLst>
            <c:ext xmlns:c16="http://schemas.microsoft.com/office/drawing/2014/chart" uri="{C3380CC4-5D6E-409C-BE32-E72D297353CC}">
              <c16:uniqueId val="{00000002-BBFE-44BB-9393-2A244A37FB4C}"/>
            </c:ext>
          </c:extLst>
        </c:ser>
        <c:ser>
          <c:idx val="3"/>
          <c:order val="3"/>
          <c:tx>
            <c:strRef>
              <c:f>A!$H$25</c:f>
              <c:strCache>
                <c:ptCount val="1"/>
                <c:pt idx="0">
                  <c:v>50thPercentile</c:v>
                </c:pt>
              </c:strCache>
            </c:strRef>
          </c:tx>
          <c:spPr>
            <a:ln w="28575">
              <a:noFill/>
            </a:ln>
          </c:spPr>
          <c:marker>
            <c:symbol val="none"/>
          </c:marker>
          <c:cat>
            <c:strRef>
              <c:f>A!$D$26:$D$35</c:f>
              <c:strCache>
                <c:ptCount val="10"/>
                <c:pt idx="0">
                  <c:v>Asian American</c:v>
                </c:pt>
                <c:pt idx="1">
                  <c:v>White </c:v>
                </c:pt>
                <c:pt idx="3">
                  <c:v>Other Hispanic</c:v>
                </c:pt>
                <c:pt idx="4">
                  <c:v>Mexican American</c:v>
                </c:pt>
                <c:pt idx="5">
                  <c:v>American Indian</c:v>
                </c:pt>
                <c:pt idx="6">
                  <c:v>Puerto Rican</c:v>
                </c:pt>
                <c:pt idx="7">
                  <c:v>African American</c:v>
                </c:pt>
                <c:pt idx="8">
                  <c:v>Male </c:v>
                </c:pt>
                <c:pt idx="9">
                  <c:v>Female</c:v>
                </c:pt>
              </c:strCache>
            </c:strRef>
          </c:cat>
          <c:val>
            <c:numRef>
              <c:f>A!$H$26:$H$35</c:f>
              <c:numCache>
                <c:formatCode>General</c:formatCode>
                <c:ptCount val="10"/>
                <c:pt idx="0">
                  <c:v>670</c:v>
                </c:pt>
                <c:pt idx="1">
                  <c:v>590</c:v>
                </c:pt>
                <c:pt idx="3">
                  <c:v>530</c:v>
                </c:pt>
                <c:pt idx="4">
                  <c:v>510</c:v>
                </c:pt>
                <c:pt idx="5">
                  <c:v>550</c:v>
                </c:pt>
                <c:pt idx="6">
                  <c:v>490</c:v>
                </c:pt>
                <c:pt idx="7">
                  <c:v>440</c:v>
                </c:pt>
                <c:pt idx="8">
                  <c:v>650</c:v>
                </c:pt>
                <c:pt idx="9">
                  <c:v>570</c:v>
                </c:pt>
              </c:numCache>
            </c:numRef>
          </c:val>
          <c:smooth val="0"/>
          <c:extLst>
            <c:ext xmlns:c16="http://schemas.microsoft.com/office/drawing/2014/chart" uri="{C3380CC4-5D6E-409C-BE32-E72D297353CC}">
              <c16:uniqueId val="{00000003-BBFE-44BB-9393-2A244A37FB4C}"/>
            </c:ext>
          </c:extLst>
        </c:ser>
        <c:dLbls>
          <c:showLegendKey val="0"/>
          <c:showVal val="0"/>
          <c:showCatName val="0"/>
          <c:showSerName val="0"/>
          <c:showPercent val="0"/>
          <c:showBubbleSize val="0"/>
        </c:dLbls>
        <c:hiLowLines>
          <c:spPr>
            <a:ln w="25400">
              <a:solidFill>
                <a:srgbClr val="0070C0"/>
              </a:solidFill>
            </a:ln>
          </c:spPr>
        </c:hiLowLines>
        <c:upDownBars>
          <c:gapWidth val="150"/>
          <c:upBars/>
          <c:downBars>
            <c:spPr>
              <a:ln w="25400">
                <a:solidFill>
                  <a:srgbClr val="0070C0"/>
                </a:solidFill>
              </a:ln>
            </c:spPr>
          </c:downBars>
        </c:upDownBars>
        <c:axId val="46913792"/>
        <c:axId val="46915584"/>
      </c:stockChart>
      <c:catAx>
        <c:axId val="46913792"/>
        <c:scaling>
          <c:orientation val="minMax"/>
        </c:scaling>
        <c:delete val="0"/>
        <c:axPos val="b"/>
        <c:numFmt formatCode="General" sourceLinked="0"/>
        <c:majorTickMark val="none"/>
        <c:minorTickMark val="none"/>
        <c:tickLblPos val="nextTo"/>
        <c:crossAx val="46915584"/>
        <c:crosses val="autoZero"/>
        <c:auto val="1"/>
        <c:lblAlgn val="ctr"/>
        <c:lblOffset val="100"/>
        <c:noMultiLvlLbl val="0"/>
      </c:catAx>
      <c:valAx>
        <c:axId val="46915584"/>
        <c:scaling>
          <c:orientation val="minMax"/>
          <c:max val="800"/>
          <c:min val="200"/>
        </c:scaling>
        <c:delete val="0"/>
        <c:axPos val="l"/>
        <c:majorGridlines/>
        <c:numFmt formatCode="General" sourceLinked="1"/>
        <c:majorTickMark val="none"/>
        <c:minorTickMark val="none"/>
        <c:tickLblPos val="nextTo"/>
        <c:crossAx val="46913792"/>
        <c:crosses val="autoZero"/>
        <c:crossBetween val="between"/>
        <c:majorUnit val="100"/>
        <c:minorUnit val="25"/>
      </c:valAx>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spPr>
            <a:ln>
              <a:noFill/>
            </a:ln>
          </c:spPr>
          <c:marker>
            <c:symbol val="square"/>
            <c:size val="15"/>
            <c:spPr>
              <a:solidFill>
                <a:srgbClr val="FF0000"/>
              </a:solidFill>
            </c:spPr>
          </c:marker>
          <c:cat>
            <c:strRef>
              <c:f>Sheet4!$A$15:$A$19</c:f>
              <c:strCache>
                <c:ptCount val="5"/>
                <c:pt idx="0">
                  <c:v>Asian</c:v>
                </c:pt>
                <c:pt idx="1">
                  <c:v>White</c:v>
                </c:pt>
                <c:pt idx="2">
                  <c:v>Hispanic</c:v>
                </c:pt>
                <c:pt idx="3">
                  <c:v>Am. Ind.</c:v>
                </c:pt>
                <c:pt idx="4">
                  <c:v>Afr. Am. </c:v>
                </c:pt>
              </c:strCache>
            </c:strRef>
          </c:cat>
          <c:val>
            <c:numRef>
              <c:f>Sheet4!$E$15:$E$19</c:f>
              <c:numCache>
                <c:formatCode>General</c:formatCode>
                <c:ptCount val="5"/>
                <c:pt idx="0">
                  <c:v>587</c:v>
                </c:pt>
                <c:pt idx="1">
                  <c:v>536</c:v>
                </c:pt>
                <c:pt idx="2">
                  <c:v>458</c:v>
                </c:pt>
                <c:pt idx="3">
                  <c:v>493</c:v>
                </c:pt>
                <c:pt idx="4">
                  <c:v>426</c:v>
                </c:pt>
              </c:numCache>
            </c:numRef>
          </c:val>
          <c:smooth val="0"/>
          <c:extLst>
            <c:ext xmlns:c16="http://schemas.microsoft.com/office/drawing/2014/chart" uri="{C3380CC4-5D6E-409C-BE32-E72D297353CC}">
              <c16:uniqueId val="{00000000-1CAD-4B98-AD0A-5780ED7BABDE}"/>
            </c:ext>
          </c:extLst>
        </c:ser>
        <c:dLbls>
          <c:showLegendKey val="0"/>
          <c:showVal val="0"/>
          <c:showCatName val="0"/>
          <c:showSerName val="0"/>
          <c:showPercent val="0"/>
          <c:showBubbleSize val="0"/>
        </c:dLbls>
        <c:marker val="1"/>
        <c:smooth val="0"/>
        <c:axId val="46942464"/>
        <c:axId val="46948736"/>
      </c:lineChart>
      <c:catAx>
        <c:axId val="46942464"/>
        <c:scaling>
          <c:orientation val="minMax"/>
        </c:scaling>
        <c:delete val="0"/>
        <c:axPos val="b"/>
        <c:numFmt formatCode="General" sourceLinked="0"/>
        <c:majorTickMark val="out"/>
        <c:minorTickMark val="none"/>
        <c:tickLblPos val="nextTo"/>
        <c:txPr>
          <a:bodyPr/>
          <a:lstStyle/>
          <a:p>
            <a:pPr>
              <a:defRPr sz="1600"/>
            </a:pPr>
            <a:endParaRPr lang="en-US"/>
          </a:p>
        </c:txPr>
        <c:crossAx val="46948736"/>
        <c:crosses val="autoZero"/>
        <c:auto val="1"/>
        <c:lblAlgn val="ctr"/>
        <c:lblOffset val="100"/>
        <c:noMultiLvlLbl val="0"/>
      </c:catAx>
      <c:valAx>
        <c:axId val="46948736"/>
        <c:scaling>
          <c:orientation val="minMax"/>
          <c:max val="700"/>
          <c:min val="300"/>
        </c:scaling>
        <c:delete val="0"/>
        <c:axPos val="l"/>
        <c:majorGridlines/>
        <c:numFmt formatCode="General" sourceLinked="1"/>
        <c:majorTickMark val="out"/>
        <c:minorTickMark val="none"/>
        <c:tickLblPos val="nextTo"/>
        <c:txPr>
          <a:bodyPr/>
          <a:lstStyle/>
          <a:p>
            <a:pPr>
              <a:defRPr sz="1600"/>
            </a:pPr>
            <a:endParaRPr lang="en-US"/>
          </a:p>
        </c:txPr>
        <c:crossAx val="46942464"/>
        <c:crosses val="autoZero"/>
        <c:crossBetween val="between"/>
      </c:valAx>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9636703827863207E-2"/>
          <c:y val="6.4751929103550404E-2"/>
          <c:w val="0.82246251396792902"/>
          <c:h val="0.86936161435105197"/>
        </c:manualLayout>
      </c:layout>
      <c:scatterChart>
        <c:scatterStyle val="lineMarker"/>
        <c:varyColors val="0"/>
        <c:ser>
          <c:idx val="0"/>
          <c:order val="0"/>
          <c:tx>
            <c:strRef>
              <c:f>Sheet1!$B$1</c:f>
              <c:strCache>
                <c:ptCount val="1"/>
                <c:pt idx="0">
                  <c:v>8th Grade</c:v>
                </c:pt>
              </c:strCache>
            </c:strRef>
          </c:tx>
          <c:spPr>
            <a:ln w="28575">
              <a:noFill/>
            </a:ln>
          </c:spPr>
          <c:marker>
            <c:symbol val="circle"/>
            <c:size val="15"/>
            <c:spPr>
              <a:solidFill>
                <a:srgbClr val="008000"/>
              </a:solidFill>
              <a:ln>
                <a:solidFill>
                  <a:schemeClr val="tx1"/>
                </a:solidFill>
              </a:ln>
            </c:spPr>
          </c:marker>
          <c:xVal>
            <c:strRef>
              <c:f>Sheet1!$A$2:$A$6</c:f>
              <c:strCache>
                <c:ptCount val="5"/>
                <c:pt idx="0">
                  <c:v>Asian/Pacific Islander</c:v>
                </c:pt>
                <c:pt idx="1">
                  <c:v>White</c:v>
                </c:pt>
                <c:pt idx="2">
                  <c:v>Hispanic</c:v>
                </c:pt>
                <c:pt idx="3">
                  <c:v>American Indian/Alaska Native</c:v>
                </c:pt>
                <c:pt idx="4">
                  <c:v>Black</c:v>
                </c:pt>
              </c:strCache>
            </c:strRef>
          </c:xVal>
          <c:yVal>
            <c:numRef>
              <c:f>Sheet1!$B$2:$B$6</c:f>
              <c:numCache>
                <c:formatCode>General</c:formatCode>
                <c:ptCount val="5"/>
                <c:pt idx="0">
                  <c:v>296</c:v>
                </c:pt>
                <c:pt idx="1">
                  <c:v>290</c:v>
                </c:pt>
                <c:pt idx="2">
                  <c:v>264</c:v>
                </c:pt>
                <c:pt idx="3">
                  <c:v>265</c:v>
                </c:pt>
                <c:pt idx="4">
                  <c:v>259</c:v>
                </c:pt>
              </c:numCache>
            </c:numRef>
          </c:yVal>
          <c:smooth val="0"/>
          <c:extLst>
            <c:ext xmlns:c16="http://schemas.microsoft.com/office/drawing/2014/chart" uri="{C3380CC4-5D6E-409C-BE32-E72D297353CC}">
              <c16:uniqueId val="{00000000-5914-4412-875A-2D21007AA045}"/>
            </c:ext>
          </c:extLst>
        </c:ser>
        <c:ser>
          <c:idx val="1"/>
          <c:order val="1"/>
          <c:tx>
            <c:strRef>
              <c:f>Sheet1!$C$1</c:f>
              <c:strCache>
                <c:ptCount val="1"/>
                <c:pt idx="0">
                  <c:v>4th Grade</c:v>
                </c:pt>
              </c:strCache>
            </c:strRef>
          </c:tx>
          <c:spPr>
            <a:ln w="28575">
              <a:noFill/>
            </a:ln>
          </c:spPr>
          <c:marker>
            <c:symbol val="square"/>
            <c:size val="15"/>
            <c:spPr>
              <a:solidFill>
                <a:schemeClr val="accent2">
                  <a:lumMod val="50000"/>
                </a:schemeClr>
              </a:solidFill>
            </c:spPr>
          </c:marker>
          <c:xVal>
            <c:strRef>
              <c:f>Sheet1!$A$2:$A$6</c:f>
              <c:strCache>
                <c:ptCount val="5"/>
                <c:pt idx="0">
                  <c:v>Asian/Pacific Islander</c:v>
                </c:pt>
                <c:pt idx="1">
                  <c:v>White</c:v>
                </c:pt>
                <c:pt idx="2">
                  <c:v>Hispanic</c:v>
                </c:pt>
                <c:pt idx="3">
                  <c:v>American Indian/Alaska Native</c:v>
                </c:pt>
                <c:pt idx="4">
                  <c:v>Black</c:v>
                </c:pt>
              </c:strCache>
            </c:strRef>
          </c:xVal>
          <c:yVal>
            <c:numRef>
              <c:f>Sheet1!$C$2:$C$6</c:f>
              <c:numCache>
                <c:formatCode>General</c:formatCode>
                <c:ptCount val="5"/>
                <c:pt idx="0">
                  <c:v>254</c:v>
                </c:pt>
                <c:pt idx="1">
                  <c:v>248</c:v>
                </c:pt>
                <c:pt idx="2">
                  <c:v>227</c:v>
                </c:pt>
                <c:pt idx="3">
                  <c:v>229</c:v>
                </c:pt>
                <c:pt idx="4">
                  <c:v>222</c:v>
                </c:pt>
              </c:numCache>
            </c:numRef>
          </c:yVal>
          <c:smooth val="0"/>
          <c:extLst>
            <c:ext xmlns:c16="http://schemas.microsoft.com/office/drawing/2014/chart" uri="{C3380CC4-5D6E-409C-BE32-E72D297353CC}">
              <c16:uniqueId val="{00000001-5914-4412-875A-2D21007AA045}"/>
            </c:ext>
          </c:extLst>
        </c:ser>
        <c:dLbls>
          <c:showLegendKey val="0"/>
          <c:showVal val="0"/>
          <c:showCatName val="0"/>
          <c:showSerName val="0"/>
          <c:showPercent val="0"/>
          <c:showBubbleSize val="0"/>
        </c:dLbls>
        <c:axId val="46978560"/>
        <c:axId val="46980096"/>
      </c:scatterChart>
      <c:valAx>
        <c:axId val="46978560"/>
        <c:scaling>
          <c:orientation val="minMax"/>
        </c:scaling>
        <c:delete val="0"/>
        <c:axPos val="b"/>
        <c:numFmt formatCode="General" sourceLinked="1"/>
        <c:majorTickMark val="none"/>
        <c:minorTickMark val="none"/>
        <c:tickLblPos val="none"/>
        <c:crossAx val="46980096"/>
        <c:crosses val="autoZero"/>
        <c:crossBetween val="midCat"/>
      </c:valAx>
      <c:valAx>
        <c:axId val="46980096"/>
        <c:scaling>
          <c:orientation val="minMax"/>
          <c:max val="300"/>
          <c:min val="200"/>
        </c:scaling>
        <c:delete val="0"/>
        <c:axPos val="l"/>
        <c:majorGridlines/>
        <c:numFmt formatCode="General" sourceLinked="1"/>
        <c:majorTickMark val="out"/>
        <c:minorTickMark val="none"/>
        <c:tickLblPos val="nextTo"/>
        <c:crossAx val="46978560"/>
        <c:crosses val="autoZero"/>
        <c:crossBetween val="midCat"/>
      </c:valAx>
    </c:plotArea>
    <c:legend>
      <c:legendPos val="r"/>
      <c:layout>
        <c:manualLayout>
          <c:xMode val="edge"/>
          <c:yMode val="edge"/>
          <c:x val="0.59319287237532803"/>
          <c:y val="6.6229017110458699E-2"/>
          <c:w val="0.29470944061679699"/>
          <c:h val="0.111365132476224"/>
        </c:manualLayout>
      </c:layout>
      <c:overlay val="0"/>
      <c:spPr>
        <a:solidFill>
          <a:schemeClr val="bg1"/>
        </a:solidFill>
        <a:ln>
          <a:solidFill>
            <a:schemeClr val="accent1"/>
          </a:solidFill>
        </a:ln>
      </c:spPr>
      <c:txPr>
        <a:bodyPr/>
        <a:lstStyle/>
        <a:p>
          <a:pPr>
            <a:defRPr sz="1600"/>
          </a:pPr>
          <a:endParaRPr lang="en-US"/>
        </a:p>
      </c:txPr>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spPr>
            <a:ln>
              <a:noFill/>
            </a:ln>
          </c:spPr>
          <c:marker>
            <c:symbol val="diamond"/>
            <c:size val="15"/>
            <c:spPr>
              <a:solidFill>
                <a:srgbClr val="FF0000"/>
              </a:solidFill>
            </c:spPr>
          </c:marker>
          <c:cat>
            <c:strRef>
              <c:f>'Poverty Rate'!$A$2:$A$6</c:f>
              <c:strCache>
                <c:ptCount val="5"/>
                <c:pt idx="0">
                  <c:v>Asian</c:v>
                </c:pt>
                <c:pt idx="1">
                  <c:v>White</c:v>
                </c:pt>
                <c:pt idx="2">
                  <c:v>Hispanic</c:v>
                </c:pt>
                <c:pt idx="3">
                  <c:v>Native American</c:v>
                </c:pt>
                <c:pt idx="4">
                  <c:v>Black</c:v>
                </c:pt>
              </c:strCache>
            </c:strRef>
          </c:cat>
          <c:val>
            <c:numRef>
              <c:f>'Poverty Rate'!$D$2:$D$6</c:f>
              <c:numCache>
                <c:formatCode>General</c:formatCode>
                <c:ptCount val="5"/>
                <c:pt idx="0">
                  <c:v>88.4</c:v>
                </c:pt>
                <c:pt idx="1">
                  <c:v>88.4</c:v>
                </c:pt>
                <c:pt idx="2">
                  <c:v>76.8</c:v>
                </c:pt>
                <c:pt idx="3">
                  <c:v>76.099999999999994</c:v>
                </c:pt>
                <c:pt idx="4">
                  <c:v>74.2</c:v>
                </c:pt>
              </c:numCache>
            </c:numRef>
          </c:val>
          <c:smooth val="0"/>
          <c:extLst>
            <c:ext xmlns:c16="http://schemas.microsoft.com/office/drawing/2014/chart" uri="{C3380CC4-5D6E-409C-BE32-E72D297353CC}">
              <c16:uniqueId val="{00000000-4590-4A8D-A118-74FE436200F5}"/>
            </c:ext>
          </c:extLst>
        </c:ser>
        <c:dLbls>
          <c:showLegendKey val="0"/>
          <c:showVal val="0"/>
          <c:showCatName val="0"/>
          <c:showSerName val="0"/>
          <c:showPercent val="0"/>
          <c:showBubbleSize val="0"/>
        </c:dLbls>
        <c:marker val="1"/>
        <c:smooth val="0"/>
        <c:axId val="47057536"/>
        <c:axId val="47059712"/>
      </c:lineChart>
      <c:catAx>
        <c:axId val="47057536"/>
        <c:scaling>
          <c:orientation val="minMax"/>
        </c:scaling>
        <c:delete val="1"/>
        <c:axPos val="b"/>
        <c:numFmt formatCode="General" sourceLinked="0"/>
        <c:majorTickMark val="out"/>
        <c:minorTickMark val="none"/>
        <c:tickLblPos val="none"/>
        <c:crossAx val="47059712"/>
        <c:crosses val="autoZero"/>
        <c:auto val="1"/>
        <c:lblAlgn val="ctr"/>
        <c:lblOffset val="100"/>
        <c:noMultiLvlLbl val="0"/>
      </c:catAx>
      <c:valAx>
        <c:axId val="47059712"/>
        <c:scaling>
          <c:orientation val="minMax"/>
          <c:min val="70"/>
        </c:scaling>
        <c:delete val="0"/>
        <c:axPos val="l"/>
        <c:majorGridlines/>
        <c:numFmt formatCode="General" sourceLinked="1"/>
        <c:majorTickMark val="out"/>
        <c:minorTickMark val="none"/>
        <c:tickLblPos val="nextTo"/>
        <c:crossAx val="47057536"/>
        <c:crosses val="autoZero"/>
        <c:crossBetween val="between"/>
      </c:valAx>
    </c:plotArea>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D8FA365-518F-2A42-A8ED-4298F14D97ED}" type="doc">
      <dgm:prSet loTypeId="urn:microsoft.com/office/officeart/2005/8/layout/cycle3" loCatId="" qsTypeId="urn:microsoft.com/office/officeart/2005/8/quickstyle/simple4" qsCatId="simple" csTypeId="urn:microsoft.com/office/officeart/2005/8/colors/accent1_2" csCatId="accent1" phldr="1"/>
      <dgm:spPr/>
      <dgm:t>
        <a:bodyPr/>
        <a:lstStyle/>
        <a:p>
          <a:endParaRPr lang="en-US"/>
        </a:p>
      </dgm:t>
    </dgm:pt>
    <dgm:pt modelId="{610A9979-48A4-A443-B7BA-267AE5E21C82}">
      <dgm:prSet phldrT="[Text]" custT="1"/>
      <dgm:spPr>
        <a:solidFill>
          <a:schemeClr val="tx2"/>
        </a:solidFill>
        <a:ln>
          <a:solidFill>
            <a:schemeClr val="accent1">
              <a:lumMod val="50000"/>
            </a:schemeClr>
          </a:solidFill>
        </a:ln>
      </dgm:spPr>
      <dgm:t>
        <a:bodyPr/>
        <a:lstStyle/>
        <a:p>
          <a:r>
            <a:rPr lang="en-US" sz="2200" dirty="0">
              <a:latin typeface="Calibri"/>
              <a:cs typeface="Calibri"/>
            </a:rPr>
            <a:t>Few women or people of color </a:t>
          </a:r>
        </a:p>
      </dgm:t>
    </dgm:pt>
    <dgm:pt modelId="{5E5FB83D-5EB4-CC45-A7E3-F3C995BB2087}" type="parTrans" cxnId="{FEAE6A74-8B38-D64F-B39A-608148C6841C}">
      <dgm:prSet/>
      <dgm:spPr/>
      <dgm:t>
        <a:bodyPr/>
        <a:lstStyle/>
        <a:p>
          <a:endParaRPr lang="en-US"/>
        </a:p>
      </dgm:t>
    </dgm:pt>
    <dgm:pt modelId="{68C7BEBF-38F9-514D-AF87-346EAAE61F8F}" type="sibTrans" cxnId="{FEAE6A74-8B38-D64F-B39A-608148C6841C}">
      <dgm:prSet/>
      <dgm:spPr>
        <a:ln>
          <a:solidFill>
            <a:schemeClr val="bg2">
              <a:lumMod val="90000"/>
            </a:schemeClr>
          </a:solidFill>
        </a:ln>
      </dgm:spPr>
      <dgm:t>
        <a:bodyPr/>
        <a:lstStyle/>
        <a:p>
          <a:endParaRPr lang="en-US"/>
        </a:p>
      </dgm:t>
    </dgm:pt>
    <dgm:pt modelId="{B0D3DDC8-1F77-674D-80D6-9B9386AB8E04}">
      <dgm:prSet phldrT="[Text]" custT="1"/>
      <dgm:spPr>
        <a:solidFill>
          <a:schemeClr val="tx2"/>
        </a:solidFill>
        <a:ln>
          <a:solidFill>
            <a:schemeClr val="accent1">
              <a:lumMod val="50000"/>
            </a:schemeClr>
          </a:solidFill>
        </a:ln>
      </dgm:spPr>
      <dgm:t>
        <a:bodyPr/>
        <a:lstStyle/>
        <a:p>
          <a:r>
            <a:rPr lang="en-US" sz="2200" dirty="0">
              <a:latin typeface="Calibri"/>
              <a:cs typeface="Calibri"/>
            </a:rPr>
            <a:t>Admitted students: lack of critical mass &amp; sense of elitism send climate cues.</a:t>
          </a:r>
        </a:p>
      </dgm:t>
    </dgm:pt>
    <dgm:pt modelId="{B1799A20-5079-D24F-900F-BAA0C797A233}" type="parTrans" cxnId="{ECB430BE-CF33-4442-A9B8-70415C2E5C81}">
      <dgm:prSet/>
      <dgm:spPr/>
      <dgm:t>
        <a:bodyPr/>
        <a:lstStyle/>
        <a:p>
          <a:endParaRPr lang="en-US"/>
        </a:p>
      </dgm:t>
    </dgm:pt>
    <dgm:pt modelId="{5A231D47-932A-7745-918B-5F9E9FCF03CB}" type="sibTrans" cxnId="{ECB430BE-CF33-4442-A9B8-70415C2E5C81}">
      <dgm:prSet/>
      <dgm:spPr/>
      <dgm:t>
        <a:bodyPr/>
        <a:lstStyle/>
        <a:p>
          <a:endParaRPr lang="en-US"/>
        </a:p>
      </dgm:t>
    </dgm:pt>
    <dgm:pt modelId="{4C43B2C7-F4D2-6D4F-A3A1-28BEEB6FD1C8}">
      <dgm:prSet phldrT="[Text]" custT="1"/>
      <dgm:spPr>
        <a:solidFill>
          <a:schemeClr val="tx2"/>
        </a:solidFill>
        <a:ln>
          <a:solidFill>
            <a:schemeClr val="accent1">
              <a:lumMod val="50000"/>
            </a:schemeClr>
          </a:solidFill>
        </a:ln>
      </dgm:spPr>
      <dgm:t>
        <a:bodyPr/>
        <a:lstStyle/>
        <a:p>
          <a:r>
            <a:rPr lang="en-US" sz="2200" dirty="0">
              <a:latin typeface="Calibri"/>
              <a:cs typeface="Calibri"/>
            </a:rPr>
            <a:t>Students enroll elsewhere</a:t>
          </a:r>
          <a:r>
            <a:rPr lang="en-US" sz="2000" dirty="0"/>
            <a:t>.</a:t>
          </a:r>
        </a:p>
      </dgm:t>
    </dgm:pt>
    <dgm:pt modelId="{B957F35E-FDF1-1B44-B762-A044917387F2}" type="parTrans" cxnId="{839D5671-96C0-AD4A-9924-930171461FB6}">
      <dgm:prSet/>
      <dgm:spPr/>
      <dgm:t>
        <a:bodyPr/>
        <a:lstStyle/>
        <a:p>
          <a:endParaRPr lang="en-US"/>
        </a:p>
      </dgm:t>
    </dgm:pt>
    <dgm:pt modelId="{5DAF512D-86D7-A440-8E42-3D659CB4052F}" type="sibTrans" cxnId="{839D5671-96C0-AD4A-9924-930171461FB6}">
      <dgm:prSet/>
      <dgm:spPr/>
      <dgm:t>
        <a:bodyPr/>
        <a:lstStyle/>
        <a:p>
          <a:endParaRPr lang="en-US"/>
        </a:p>
      </dgm:t>
    </dgm:pt>
    <dgm:pt modelId="{83DF3ABE-4728-404D-8F01-B0DCF5FD4C55}">
      <dgm:prSet custT="1"/>
      <dgm:spPr>
        <a:solidFill>
          <a:schemeClr val="tx2"/>
        </a:solidFill>
        <a:ln>
          <a:solidFill>
            <a:schemeClr val="accent1">
              <a:lumMod val="50000"/>
            </a:schemeClr>
          </a:solidFill>
        </a:ln>
      </dgm:spPr>
      <dgm:t>
        <a:bodyPr/>
        <a:lstStyle/>
        <a:p>
          <a:r>
            <a:rPr lang="en-US" sz="2200" dirty="0">
              <a:latin typeface="Calibri"/>
              <a:cs typeface="Calibri"/>
            </a:rPr>
            <a:t>Program recruits &amp; admits a few such individuals.</a:t>
          </a:r>
        </a:p>
      </dgm:t>
    </dgm:pt>
    <dgm:pt modelId="{824E9518-E9DC-DC4D-9A5B-941F8D51D770}" type="parTrans" cxnId="{41130D0C-EFC6-0644-88BA-ABBD7FC05C8B}">
      <dgm:prSet/>
      <dgm:spPr/>
      <dgm:t>
        <a:bodyPr/>
        <a:lstStyle/>
        <a:p>
          <a:endParaRPr lang="en-US"/>
        </a:p>
      </dgm:t>
    </dgm:pt>
    <dgm:pt modelId="{20B45B19-0FB5-254C-BD36-22C256539E5E}" type="sibTrans" cxnId="{41130D0C-EFC6-0644-88BA-ABBD7FC05C8B}">
      <dgm:prSet/>
      <dgm:spPr/>
      <dgm:t>
        <a:bodyPr/>
        <a:lstStyle/>
        <a:p>
          <a:endParaRPr lang="en-US"/>
        </a:p>
      </dgm:t>
    </dgm:pt>
    <dgm:pt modelId="{41A7BA98-7D1A-A044-A2FA-E17A58630297}" type="pres">
      <dgm:prSet presAssocID="{5D8FA365-518F-2A42-A8ED-4298F14D97ED}" presName="Name0" presStyleCnt="0">
        <dgm:presLayoutVars>
          <dgm:dir/>
          <dgm:resizeHandles val="exact"/>
        </dgm:presLayoutVars>
      </dgm:prSet>
      <dgm:spPr/>
    </dgm:pt>
    <dgm:pt modelId="{345DFE1D-10D3-D249-8610-517C5F160571}" type="pres">
      <dgm:prSet presAssocID="{5D8FA365-518F-2A42-A8ED-4298F14D97ED}" presName="cycle" presStyleCnt="0"/>
      <dgm:spPr/>
    </dgm:pt>
    <dgm:pt modelId="{FAB2D238-2749-2448-8CF7-5793B4887D45}" type="pres">
      <dgm:prSet presAssocID="{610A9979-48A4-A443-B7BA-267AE5E21C82}" presName="nodeFirstNode" presStyleLbl="node1" presStyleIdx="0" presStyleCnt="4" custScaleX="80167" custScaleY="93356">
        <dgm:presLayoutVars>
          <dgm:bulletEnabled val="1"/>
        </dgm:presLayoutVars>
      </dgm:prSet>
      <dgm:spPr/>
    </dgm:pt>
    <dgm:pt modelId="{845F6755-F707-1F40-B28F-F8FC8A35DDC5}" type="pres">
      <dgm:prSet presAssocID="{68C7BEBF-38F9-514D-AF87-346EAAE61F8F}" presName="sibTransFirstNode" presStyleLbl="bgShp" presStyleIdx="0" presStyleCnt="1"/>
      <dgm:spPr/>
    </dgm:pt>
    <dgm:pt modelId="{6BBBA4D6-8D4C-AA4E-8F51-596D2DAF5CF2}" type="pres">
      <dgm:prSet presAssocID="{83DF3ABE-4728-404D-8F01-B0DCF5FD4C55}" presName="nodeFollowingNodes" presStyleLbl="node1" presStyleIdx="1" presStyleCnt="4" custScaleX="80187" custScaleY="93002">
        <dgm:presLayoutVars>
          <dgm:bulletEnabled val="1"/>
        </dgm:presLayoutVars>
      </dgm:prSet>
      <dgm:spPr/>
    </dgm:pt>
    <dgm:pt modelId="{57E5AE2B-97A8-5B47-8A14-96BE6C1F4284}" type="pres">
      <dgm:prSet presAssocID="{B0D3DDC8-1F77-674D-80D6-9B9386AB8E04}" presName="nodeFollowingNodes" presStyleLbl="node1" presStyleIdx="2" presStyleCnt="4" custScaleX="114598" custScaleY="93356">
        <dgm:presLayoutVars>
          <dgm:bulletEnabled val="1"/>
        </dgm:presLayoutVars>
      </dgm:prSet>
      <dgm:spPr/>
    </dgm:pt>
    <dgm:pt modelId="{9747D47B-DE27-DB45-B0F7-03ABCA35E47B}" type="pres">
      <dgm:prSet presAssocID="{4C43B2C7-F4D2-6D4F-A3A1-28BEEB6FD1C8}" presName="nodeFollowingNodes" presStyleLbl="node1" presStyleIdx="3" presStyleCnt="4" custScaleX="80167" custScaleY="93356">
        <dgm:presLayoutVars>
          <dgm:bulletEnabled val="1"/>
        </dgm:presLayoutVars>
      </dgm:prSet>
      <dgm:spPr/>
    </dgm:pt>
  </dgm:ptLst>
  <dgm:cxnLst>
    <dgm:cxn modelId="{41130D0C-EFC6-0644-88BA-ABBD7FC05C8B}" srcId="{5D8FA365-518F-2A42-A8ED-4298F14D97ED}" destId="{83DF3ABE-4728-404D-8F01-B0DCF5FD4C55}" srcOrd="1" destOrd="0" parTransId="{824E9518-E9DC-DC4D-9A5B-941F8D51D770}" sibTransId="{20B45B19-0FB5-254C-BD36-22C256539E5E}"/>
    <dgm:cxn modelId="{839D5671-96C0-AD4A-9924-930171461FB6}" srcId="{5D8FA365-518F-2A42-A8ED-4298F14D97ED}" destId="{4C43B2C7-F4D2-6D4F-A3A1-28BEEB6FD1C8}" srcOrd="3" destOrd="0" parTransId="{B957F35E-FDF1-1B44-B762-A044917387F2}" sibTransId="{5DAF512D-86D7-A440-8E42-3D659CB4052F}"/>
    <dgm:cxn modelId="{FEAE6A74-8B38-D64F-B39A-608148C6841C}" srcId="{5D8FA365-518F-2A42-A8ED-4298F14D97ED}" destId="{610A9979-48A4-A443-B7BA-267AE5E21C82}" srcOrd="0" destOrd="0" parTransId="{5E5FB83D-5EB4-CC45-A7E3-F3C995BB2087}" sibTransId="{68C7BEBF-38F9-514D-AF87-346EAAE61F8F}"/>
    <dgm:cxn modelId="{08568B76-80C6-4834-AAB6-890077FE346C}" type="presOf" srcId="{83DF3ABE-4728-404D-8F01-B0DCF5FD4C55}" destId="{6BBBA4D6-8D4C-AA4E-8F51-596D2DAF5CF2}" srcOrd="0" destOrd="0" presId="urn:microsoft.com/office/officeart/2005/8/layout/cycle3"/>
    <dgm:cxn modelId="{A2457077-3D17-4D3E-966E-35403A366637}" type="presOf" srcId="{5D8FA365-518F-2A42-A8ED-4298F14D97ED}" destId="{41A7BA98-7D1A-A044-A2FA-E17A58630297}" srcOrd="0" destOrd="0" presId="urn:microsoft.com/office/officeart/2005/8/layout/cycle3"/>
    <dgm:cxn modelId="{DFFFF787-ACCC-4BC5-8411-B0BB03641985}" type="presOf" srcId="{68C7BEBF-38F9-514D-AF87-346EAAE61F8F}" destId="{845F6755-F707-1F40-B28F-F8FC8A35DDC5}" srcOrd="0" destOrd="0" presId="urn:microsoft.com/office/officeart/2005/8/layout/cycle3"/>
    <dgm:cxn modelId="{ECB430BE-CF33-4442-A9B8-70415C2E5C81}" srcId="{5D8FA365-518F-2A42-A8ED-4298F14D97ED}" destId="{B0D3DDC8-1F77-674D-80D6-9B9386AB8E04}" srcOrd="2" destOrd="0" parTransId="{B1799A20-5079-D24F-900F-BAA0C797A233}" sibTransId="{5A231D47-932A-7745-918B-5F9E9FCF03CB}"/>
    <dgm:cxn modelId="{661DC4D8-5C60-4AA3-BCC0-CE10FD4CB8E0}" type="presOf" srcId="{B0D3DDC8-1F77-674D-80D6-9B9386AB8E04}" destId="{57E5AE2B-97A8-5B47-8A14-96BE6C1F4284}" srcOrd="0" destOrd="0" presId="urn:microsoft.com/office/officeart/2005/8/layout/cycle3"/>
    <dgm:cxn modelId="{7BECC9E4-1844-4C4A-86DC-58592E719A89}" type="presOf" srcId="{4C43B2C7-F4D2-6D4F-A3A1-28BEEB6FD1C8}" destId="{9747D47B-DE27-DB45-B0F7-03ABCA35E47B}" srcOrd="0" destOrd="0" presId="urn:microsoft.com/office/officeart/2005/8/layout/cycle3"/>
    <dgm:cxn modelId="{303571FF-C4C7-4469-BF93-417BF8CBD493}" type="presOf" srcId="{610A9979-48A4-A443-B7BA-267AE5E21C82}" destId="{FAB2D238-2749-2448-8CF7-5793B4887D45}" srcOrd="0" destOrd="0" presId="urn:microsoft.com/office/officeart/2005/8/layout/cycle3"/>
    <dgm:cxn modelId="{8BB5BE4C-D462-4F71-8025-840B7192378C}" type="presParOf" srcId="{41A7BA98-7D1A-A044-A2FA-E17A58630297}" destId="{345DFE1D-10D3-D249-8610-517C5F160571}" srcOrd="0" destOrd="0" presId="urn:microsoft.com/office/officeart/2005/8/layout/cycle3"/>
    <dgm:cxn modelId="{33570955-3CEF-4C64-BE7A-2253DB716E4D}" type="presParOf" srcId="{345DFE1D-10D3-D249-8610-517C5F160571}" destId="{FAB2D238-2749-2448-8CF7-5793B4887D45}" srcOrd="0" destOrd="0" presId="urn:microsoft.com/office/officeart/2005/8/layout/cycle3"/>
    <dgm:cxn modelId="{208BEA09-1823-4C1D-BECD-A79E891C5D70}" type="presParOf" srcId="{345DFE1D-10D3-D249-8610-517C5F160571}" destId="{845F6755-F707-1F40-B28F-F8FC8A35DDC5}" srcOrd="1" destOrd="0" presId="urn:microsoft.com/office/officeart/2005/8/layout/cycle3"/>
    <dgm:cxn modelId="{30AB9101-CC19-4563-8314-4F464CBC36CD}" type="presParOf" srcId="{345DFE1D-10D3-D249-8610-517C5F160571}" destId="{6BBBA4D6-8D4C-AA4E-8F51-596D2DAF5CF2}" srcOrd="2" destOrd="0" presId="urn:microsoft.com/office/officeart/2005/8/layout/cycle3"/>
    <dgm:cxn modelId="{2D50F7F3-A2E4-411D-BE79-17F66A60CA1F}" type="presParOf" srcId="{345DFE1D-10D3-D249-8610-517C5F160571}" destId="{57E5AE2B-97A8-5B47-8A14-96BE6C1F4284}" srcOrd="3" destOrd="0" presId="urn:microsoft.com/office/officeart/2005/8/layout/cycle3"/>
    <dgm:cxn modelId="{5BB16B2E-C00F-46EF-AB20-7E7C59F94A27}" type="presParOf" srcId="{345DFE1D-10D3-D249-8610-517C5F160571}" destId="{9747D47B-DE27-DB45-B0F7-03ABCA35E47B}" srcOrd="4"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5F6755-F707-1F40-B28F-F8FC8A35DDC5}">
      <dsp:nvSpPr>
        <dsp:cNvPr id="0" name=""/>
        <dsp:cNvSpPr/>
      </dsp:nvSpPr>
      <dsp:spPr>
        <a:xfrm>
          <a:off x="845119" y="410199"/>
          <a:ext cx="4702060" cy="4702060"/>
        </a:xfrm>
        <a:prstGeom prst="circularArrow">
          <a:avLst>
            <a:gd name="adj1" fmla="val 4668"/>
            <a:gd name="adj2" fmla="val 272909"/>
            <a:gd name="adj3" fmla="val 13654533"/>
            <a:gd name="adj4" fmla="val 17495994"/>
            <a:gd name="adj5" fmla="val 4847"/>
          </a:avLst>
        </a:prstGeom>
        <a:solidFill>
          <a:schemeClr val="accent1">
            <a:tint val="40000"/>
            <a:hueOff val="0"/>
            <a:satOff val="0"/>
            <a:lumOff val="0"/>
            <a:alphaOff val="0"/>
          </a:schemeClr>
        </a:solidFill>
        <a:ln>
          <a:solidFill>
            <a:schemeClr val="bg2">
              <a:lumMod val="90000"/>
            </a:schemeClr>
          </a:solidFill>
        </a:ln>
        <a:effectLst/>
      </dsp:spPr>
      <dsp:style>
        <a:lnRef idx="0">
          <a:scrgbClr r="0" g="0" b="0"/>
        </a:lnRef>
        <a:fillRef idx="1">
          <a:scrgbClr r="0" g="0" b="0"/>
        </a:fillRef>
        <a:effectRef idx="2">
          <a:scrgbClr r="0" g="0" b="0"/>
        </a:effectRef>
        <a:fontRef idx="minor"/>
      </dsp:style>
    </dsp:sp>
    <dsp:sp modelId="{FAB2D238-2749-2448-8CF7-5793B4887D45}">
      <dsp:nvSpPr>
        <dsp:cNvPr id="0" name=""/>
        <dsp:cNvSpPr/>
      </dsp:nvSpPr>
      <dsp:spPr>
        <a:xfrm>
          <a:off x="1987528" y="306858"/>
          <a:ext cx="2417243" cy="1407463"/>
        </a:xfrm>
        <a:prstGeom prst="roundRect">
          <a:avLst/>
        </a:prstGeom>
        <a:solidFill>
          <a:schemeClr val="tx2"/>
        </a:solidFill>
        <a:ln>
          <a:solidFill>
            <a:schemeClr val="accent1">
              <a:lumMod val="50000"/>
            </a:schemeClr>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Calibri"/>
              <a:cs typeface="Calibri"/>
            </a:rPr>
            <a:t>Few women or people of color </a:t>
          </a:r>
        </a:p>
      </dsp:txBody>
      <dsp:txXfrm>
        <a:off x="2056235" y="375565"/>
        <a:ext cx="2279829" cy="1270049"/>
      </dsp:txXfrm>
    </dsp:sp>
    <dsp:sp modelId="{6BBBA4D6-8D4C-AA4E-8F51-596D2DAF5CF2}">
      <dsp:nvSpPr>
        <dsp:cNvPr id="0" name=""/>
        <dsp:cNvSpPr/>
      </dsp:nvSpPr>
      <dsp:spPr>
        <a:xfrm>
          <a:off x="3675578" y="1997878"/>
          <a:ext cx="2417846" cy="1402126"/>
        </a:xfrm>
        <a:prstGeom prst="roundRect">
          <a:avLst/>
        </a:prstGeom>
        <a:solidFill>
          <a:schemeClr val="tx2"/>
        </a:solidFill>
        <a:ln>
          <a:solidFill>
            <a:schemeClr val="accent1">
              <a:lumMod val="50000"/>
            </a:schemeClr>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Calibri"/>
              <a:cs typeface="Calibri"/>
            </a:rPr>
            <a:t>Program recruits &amp; admits a few such individuals.</a:t>
          </a:r>
        </a:p>
      </dsp:txBody>
      <dsp:txXfrm>
        <a:off x="3744024" y="2066324"/>
        <a:ext cx="2280954" cy="1265234"/>
      </dsp:txXfrm>
    </dsp:sp>
    <dsp:sp modelId="{57E5AE2B-97A8-5B47-8A14-96BE6C1F4284}">
      <dsp:nvSpPr>
        <dsp:cNvPr id="0" name=""/>
        <dsp:cNvSpPr/>
      </dsp:nvSpPr>
      <dsp:spPr>
        <a:xfrm>
          <a:off x="1468436" y="3683562"/>
          <a:ext cx="3455428" cy="1407463"/>
        </a:xfrm>
        <a:prstGeom prst="roundRect">
          <a:avLst/>
        </a:prstGeom>
        <a:solidFill>
          <a:schemeClr val="tx2"/>
        </a:solidFill>
        <a:ln>
          <a:solidFill>
            <a:schemeClr val="accent1">
              <a:lumMod val="50000"/>
            </a:schemeClr>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Calibri"/>
              <a:cs typeface="Calibri"/>
            </a:rPr>
            <a:t>Admitted students: lack of critical mass &amp; sense of elitism send climate cues.</a:t>
          </a:r>
        </a:p>
      </dsp:txBody>
      <dsp:txXfrm>
        <a:off x="1537143" y="3752269"/>
        <a:ext cx="3318014" cy="1270049"/>
      </dsp:txXfrm>
    </dsp:sp>
    <dsp:sp modelId="{9747D47B-DE27-DB45-B0F7-03ABCA35E47B}">
      <dsp:nvSpPr>
        <dsp:cNvPr id="0" name=""/>
        <dsp:cNvSpPr/>
      </dsp:nvSpPr>
      <dsp:spPr>
        <a:xfrm>
          <a:off x="299176" y="1995210"/>
          <a:ext cx="2417243" cy="1407463"/>
        </a:xfrm>
        <a:prstGeom prst="roundRect">
          <a:avLst/>
        </a:prstGeom>
        <a:solidFill>
          <a:schemeClr val="tx2"/>
        </a:solidFill>
        <a:ln>
          <a:solidFill>
            <a:schemeClr val="accent1">
              <a:lumMod val="50000"/>
            </a:schemeClr>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Calibri"/>
              <a:cs typeface="Calibri"/>
            </a:rPr>
            <a:t>Students enroll elsewhere</a:t>
          </a:r>
          <a:r>
            <a:rPr lang="en-US" sz="2000" kern="1200" dirty="0"/>
            <a:t>.</a:t>
          </a:r>
        </a:p>
      </dsp:txBody>
      <dsp:txXfrm>
        <a:off x="367883" y="2063917"/>
        <a:ext cx="2279829" cy="1270049"/>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665F0279-51D2-4C0D-9AFB-B74D45781811}" type="datetimeFigureOut">
              <a:rPr lang="en-US" smtClean="0"/>
              <a:t>12/8/19</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4E13B4F3-56FA-4B62-A31D-5208E376AB48}" type="slidenum">
              <a:rPr lang="en-US" smtClean="0"/>
              <a:t>‹#›</a:t>
            </a:fld>
            <a:endParaRPr lang="en-US"/>
          </a:p>
        </p:txBody>
      </p:sp>
    </p:spTree>
    <p:extLst>
      <p:ext uri="{BB962C8B-B14F-4D97-AF65-F5344CB8AC3E}">
        <p14:creationId xmlns:p14="http://schemas.microsoft.com/office/powerpoint/2010/main" val="40632292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nacacnet.org/globalassets/documents/publications/research/defining-access-report-2018.pdf"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33237">
              <a:defRPr/>
            </a:pPr>
            <a:fld id="{4E13B4F3-56FA-4B62-A31D-5208E376AB48}" type="slidenum">
              <a:rPr lang="en-US">
                <a:solidFill>
                  <a:prstClr val="black"/>
                </a:solidFill>
                <a:latin typeface="Calibri" panose="020F0502020204030204"/>
              </a:rPr>
              <a:pPr defTabSz="933237">
                <a:defRPr/>
              </a:pPr>
              <a:t>1</a:t>
            </a:fld>
            <a:endParaRPr lang="en-US">
              <a:solidFill>
                <a:prstClr val="black"/>
              </a:solidFill>
              <a:latin typeface="Calibri" panose="020F0502020204030204"/>
            </a:endParaRPr>
          </a:p>
        </p:txBody>
      </p:sp>
    </p:spTree>
    <p:extLst>
      <p:ext uri="{BB962C8B-B14F-4D97-AF65-F5344CB8AC3E}">
        <p14:creationId xmlns:p14="http://schemas.microsoft.com/office/powerpoint/2010/main" val="36166902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13B4F3-56FA-4B62-A31D-5208E376AB48}" type="slidenum">
              <a:rPr lang="en-US" smtClean="0"/>
              <a:t>14</a:t>
            </a:fld>
            <a:endParaRPr lang="en-US"/>
          </a:p>
        </p:txBody>
      </p:sp>
    </p:spTree>
    <p:extLst>
      <p:ext uri="{BB962C8B-B14F-4D97-AF65-F5344CB8AC3E}">
        <p14:creationId xmlns:p14="http://schemas.microsoft.com/office/powerpoint/2010/main" val="18530901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46631" indent="-246631">
              <a:buAutoNum type="arabicParenR"/>
            </a:pPr>
            <a:r>
              <a:rPr lang="en-US" dirty="0"/>
              <a:t>Most URMs are from institutions where grade inflation is lowest.</a:t>
            </a:r>
          </a:p>
          <a:p>
            <a:pPr marL="246631" indent="-246631">
              <a:buAutoNum type="arabicParenR"/>
            </a:pPr>
            <a:r>
              <a:rPr lang="en-US" dirty="0"/>
              <a:t>Secondary:</a:t>
            </a:r>
            <a:r>
              <a:rPr lang="en-US" baseline="0" dirty="0"/>
              <a:t> these are places to do recruitment.</a:t>
            </a:r>
          </a:p>
          <a:p>
            <a:r>
              <a:rPr lang="en-US" baseline="0" dirty="0"/>
              <a:t>2015-2017</a:t>
            </a:r>
            <a:endParaRPr lang="en-US" dirty="0"/>
          </a:p>
          <a:p>
            <a:r>
              <a:rPr lang="en-US" dirty="0"/>
              <a:t>These ranking</a:t>
            </a:r>
            <a:r>
              <a:rPr lang="en-US" baseline="0" dirty="0"/>
              <a:t>s are based on the average number of completions from three years.</a:t>
            </a:r>
            <a:endParaRPr lang="en-US" dirty="0"/>
          </a:p>
        </p:txBody>
      </p:sp>
      <p:sp>
        <p:nvSpPr>
          <p:cNvPr id="4" name="Slide Number Placeholder 3"/>
          <p:cNvSpPr>
            <a:spLocks noGrp="1"/>
          </p:cNvSpPr>
          <p:nvPr>
            <p:ph type="sldNum" sz="quarter" idx="10"/>
          </p:nvPr>
        </p:nvSpPr>
        <p:spPr/>
        <p:txBody>
          <a:bodyPr/>
          <a:lstStyle/>
          <a:p>
            <a:fld id="{4E13B4F3-56FA-4B62-A31D-5208E376AB48}" type="slidenum">
              <a:rPr lang="en-US" smtClean="0"/>
              <a:t>15</a:t>
            </a:fld>
            <a:endParaRPr lang="en-US"/>
          </a:p>
        </p:txBody>
      </p:sp>
    </p:spTree>
    <p:extLst>
      <p:ext uri="{BB962C8B-B14F-4D97-AF65-F5344CB8AC3E}">
        <p14:creationId xmlns:p14="http://schemas.microsoft.com/office/powerpoint/2010/main" val="16351728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3237">
              <a:defRPr/>
            </a:pPr>
            <a:fld id="{CF2768E4-963E-B945-8C9E-C72FE640E953}" type="slidenum">
              <a:rPr lang="en-US" sz="1300">
                <a:solidFill>
                  <a:prstClr val="black"/>
                </a:solidFill>
                <a:latin typeface="Calibri" panose="020F0502020204030204"/>
              </a:rPr>
              <a:pPr defTabSz="933237">
                <a:defRPr/>
              </a:pPr>
              <a:t>17</a:t>
            </a:fld>
            <a:endParaRPr lang="en-US" sz="1300" dirty="0">
              <a:solidFill>
                <a:prstClr val="black"/>
              </a:solidFill>
              <a:latin typeface="Calibri" panose="020F0502020204030204"/>
            </a:endParaRPr>
          </a:p>
        </p:txBody>
      </p:sp>
    </p:spTree>
    <p:extLst>
      <p:ext uri="{BB962C8B-B14F-4D97-AF65-F5344CB8AC3E}">
        <p14:creationId xmlns:p14="http://schemas.microsoft.com/office/powerpoint/2010/main" val="28905461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12800" y="1222375"/>
            <a:ext cx="5865813" cy="3298825"/>
          </a:xfrm>
        </p:spPr>
      </p:sp>
      <p:sp>
        <p:nvSpPr>
          <p:cNvPr id="3" name="Notes Placeholder 2"/>
          <p:cNvSpPr>
            <a:spLocks noGrp="1"/>
          </p:cNvSpPr>
          <p:nvPr>
            <p:ph type="body" idx="1"/>
          </p:nvPr>
        </p:nvSpPr>
        <p:spPr/>
        <p:txBody>
          <a:bodyPr/>
          <a:lstStyle/>
          <a:p>
            <a:r>
              <a:rPr lang="en-US" dirty="0"/>
              <a:t>All fields</a:t>
            </a:r>
            <a:r>
              <a:rPr lang="is-IS"/>
              <a:t>….</a:t>
            </a:r>
            <a:endParaRPr lang="en-US" dirty="0"/>
          </a:p>
        </p:txBody>
      </p:sp>
      <p:sp>
        <p:nvSpPr>
          <p:cNvPr id="4" name="Slide Number Placeholder 3"/>
          <p:cNvSpPr>
            <a:spLocks noGrp="1"/>
          </p:cNvSpPr>
          <p:nvPr>
            <p:ph type="sldNum" sz="quarter" idx="10"/>
          </p:nvPr>
        </p:nvSpPr>
        <p:spPr/>
        <p:txBody>
          <a:bodyPr/>
          <a:lstStyle/>
          <a:p>
            <a:pPr defTabSz="933237">
              <a:defRPr/>
            </a:pPr>
            <a:fld id="{CF2768E4-963E-B945-8C9E-C72FE640E953}" type="slidenum">
              <a:rPr lang="en-US" sz="1300">
                <a:solidFill>
                  <a:prstClr val="black"/>
                </a:solidFill>
                <a:latin typeface="Calibri" panose="020F0502020204030204"/>
              </a:rPr>
              <a:pPr defTabSz="933237">
                <a:defRPr/>
              </a:pPr>
              <a:t>19</a:t>
            </a:fld>
            <a:endParaRPr lang="en-US" sz="1300" dirty="0">
              <a:solidFill>
                <a:prstClr val="black"/>
              </a:solidFill>
              <a:latin typeface="Calibri" panose="020F0502020204030204"/>
            </a:endParaRPr>
          </a:p>
        </p:txBody>
      </p:sp>
    </p:spTree>
    <p:extLst>
      <p:ext uri="{BB962C8B-B14F-4D97-AF65-F5344CB8AC3E}">
        <p14:creationId xmlns:p14="http://schemas.microsoft.com/office/powerpoint/2010/main" val="6034116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8950" y="733425"/>
            <a:ext cx="6515100" cy="3665538"/>
          </a:xfrm>
        </p:spPr>
      </p:sp>
      <p:sp>
        <p:nvSpPr>
          <p:cNvPr id="3" name="Notes Placeholder 2"/>
          <p:cNvSpPr>
            <a:spLocks noGrp="1"/>
          </p:cNvSpPr>
          <p:nvPr>
            <p:ph type="body" idx="1"/>
          </p:nvPr>
        </p:nvSpPr>
        <p:spPr/>
        <p:txBody>
          <a:bodyPr>
            <a:normAutofit/>
          </a:bodyPr>
          <a:lstStyle/>
          <a:p>
            <a:r>
              <a:rPr lang="en-US" dirty="0"/>
              <a:t>Find poverty rate vs race</a:t>
            </a:r>
          </a:p>
        </p:txBody>
      </p:sp>
      <p:sp>
        <p:nvSpPr>
          <p:cNvPr id="4" name="Slide Number Placeholder 3"/>
          <p:cNvSpPr>
            <a:spLocks noGrp="1"/>
          </p:cNvSpPr>
          <p:nvPr>
            <p:ph type="sldNum" sz="quarter" idx="10"/>
          </p:nvPr>
        </p:nvSpPr>
        <p:spPr/>
        <p:txBody>
          <a:bodyPr/>
          <a:lstStyle/>
          <a:p>
            <a:pPr defTabSz="933237">
              <a:defRPr/>
            </a:pPr>
            <a:fld id="{5BF8B82B-812A-4644-8099-148741123C17}" type="slidenum">
              <a:rPr lang="en-US" sz="1300">
                <a:solidFill>
                  <a:prstClr val="black"/>
                </a:solidFill>
                <a:latin typeface="Calibri" panose="020F0502020204030204"/>
              </a:rPr>
              <a:pPr defTabSz="933237">
                <a:defRPr/>
              </a:pPr>
              <a:t>21</a:t>
            </a:fld>
            <a:endParaRPr lang="en-US" sz="1300" dirty="0">
              <a:solidFill>
                <a:prstClr val="black"/>
              </a:solidFill>
              <a:latin typeface="Calibri" panose="020F0502020204030204"/>
            </a:endParaRPr>
          </a:p>
        </p:txBody>
      </p:sp>
    </p:spTree>
    <p:extLst>
      <p:ext uri="{BB962C8B-B14F-4D97-AF65-F5344CB8AC3E}">
        <p14:creationId xmlns:p14="http://schemas.microsoft.com/office/powerpoint/2010/main" val="9076013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8950" y="733425"/>
            <a:ext cx="6515100" cy="3665538"/>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Find poverty rate vs race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333333"/>
                </a:solidFill>
                <a:latin typeface="Calibri" charset="0"/>
                <a:ea typeface="Calibri" charset="0"/>
                <a:cs typeface="Calibri" charset="0"/>
              </a:rPr>
              <a:t>SOURCE: U.S. Bureau of the Census, </a:t>
            </a:r>
            <a:r>
              <a:rPr lang="en-US" sz="1200" b="0" i="0" u="sng" strike="noStrike" dirty="0">
                <a:solidFill>
                  <a:srgbClr val="333333"/>
                </a:solidFill>
                <a:latin typeface="Calibri" charset="0"/>
                <a:ea typeface="Calibri" charset="0"/>
                <a:cs typeface="Calibri" charset="0"/>
              </a:rPr>
              <a:t>Income, Poverty, and Health Insurance Coverage in the United States: 2010</a:t>
            </a:r>
            <a:r>
              <a:rPr lang="en-US" sz="1200" b="0" i="0" u="none" strike="noStrike" dirty="0">
                <a:solidFill>
                  <a:srgbClr val="333333"/>
                </a:solidFill>
                <a:latin typeface="Calibri" charset="0"/>
                <a:ea typeface="Calibri" charset="0"/>
                <a:cs typeface="Calibri" charset="0"/>
              </a:rPr>
              <a:t>, Report P60, n. 238, Table B-2, pp. 68-73.;</a:t>
            </a:r>
            <a:r>
              <a:rPr lang="en-US" sz="1200" b="0" i="0" u="none" strike="noStrike" baseline="0" dirty="0">
                <a:solidFill>
                  <a:srgbClr val="333333"/>
                </a:solidFill>
                <a:latin typeface="Calibri" charset="0"/>
                <a:ea typeface="Calibri" charset="0"/>
                <a:cs typeface="Calibri" charset="0"/>
              </a:rPr>
              <a:t> http://www.npc.umich.edu/poverty/#4</a:t>
            </a:r>
            <a:r>
              <a:rPr lang="en-US" sz="1200" b="0" i="0" u="none" strike="noStrike" dirty="0">
                <a:solidFill>
                  <a:srgbClr val="333333"/>
                </a:solidFill>
                <a:latin typeface="Calibri" charset="0"/>
                <a:ea typeface="Calibri" charset="0"/>
                <a:cs typeface="Calibri" charset="0"/>
              </a:rPr>
              <a:t> </a:t>
            </a:r>
            <a:endParaRPr lang="en-US" sz="1200" b="0" i="0" u="none" strike="noStrike" dirty="0">
              <a:solidFill>
                <a:srgbClr val="333333"/>
              </a:solidFill>
              <a:latin typeface="Verdana"/>
            </a:endParaRPr>
          </a:p>
          <a:p>
            <a:endParaRPr lang="en-US" dirty="0"/>
          </a:p>
        </p:txBody>
      </p:sp>
      <p:sp>
        <p:nvSpPr>
          <p:cNvPr id="4" name="Slide Number Placeholder 3"/>
          <p:cNvSpPr>
            <a:spLocks noGrp="1"/>
          </p:cNvSpPr>
          <p:nvPr>
            <p:ph type="sldNum" sz="quarter" idx="10"/>
          </p:nvPr>
        </p:nvSpPr>
        <p:spPr/>
        <p:txBody>
          <a:bodyPr/>
          <a:lstStyle/>
          <a:p>
            <a:pPr defTabSz="933237">
              <a:defRPr/>
            </a:pPr>
            <a:fld id="{5BF8B82B-812A-4644-8099-148741123C17}" type="slidenum">
              <a:rPr lang="en-US" sz="1300">
                <a:solidFill>
                  <a:prstClr val="black"/>
                </a:solidFill>
                <a:latin typeface="Calibri" panose="020F0502020204030204"/>
              </a:rPr>
              <a:pPr defTabSz="933237">
                <a:defRPr/>
              </a:pPr>
              <a:t>22</a:t>
            </a:fld>
            <a:endParaRPr lang="en-US" sz="1300" dirty="0">
              <a:solidFill>
                <a:prstClr val="black"/>
              </a:solidFill>
              <a:latin typeface="Calibri" panose="020F0502020204030204"/>
            </a:endParaRPr>
          </a:p>
        </p:txBody>
      </p:sp>
    </p:spTree>
    <p:extLst>
      <p:ext uri="{BB962C8B-B14F-4D97-AF65-F5344CB8AC3E}">
        <p14:creationId xmlns:p14="http://schemas.microsoft.com/office/powerpoint/2010/main" val="24766945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reasons for the variation in the results</a:t>
            </a:r>
            <a:r>
              <a:rPr lang="en-US" baseline="0" dirty="0"/>
              <a:t> of meta-analyses</a:t>
            </a:r>
          </a:p>
          <a:p>
            <a:r>
              <a:rPr lang="en-US" dirty="0"/>
              <a:t>John Orlando. ‘The reliability of GRE Scores in Predicting Graduate School Success: A</a:t>
            </a:r>
          </a:p>
          <a:p>
            <a:r>
              <a:rPr lang="en-US" dirty="0"/>
              <a:t>Meta-Analytic, Cross-Functional, Regressive, Unilateral, Post-Kantian, Hyper-Empirical,</a:t>
            </a:r>
          </a:p>
          <a:p>
            <a:r>
              <a:rPr lang="en-US" dirty="0"/>
              <a:t>Quadruple Blind, Verbiage-Intensive and Hemorrhoid-Inducing Study.’ </a:t>
            </a:r>
            <a:r>
              <a:rPr lang="en-US" i="1" dirty="0"/>
              <a:t>Magazine</a:t>
            </a:r>
          </a:p>
          <a:p>
            <a:r>
              <a:rPr lang="en-US" i="1" dirty="0"/>
              <a:t>Ubiquity</a:t>
            </a:r>
            <a:r>
              <a:rPr lang="en-US" dirty="0"/>
              <a:t>, vol. 2005 (June).</a:t>
            </a:r>
          </a:p>
          <a:p>
            <a:r>
              <a:rPr lang="en-US" dirty="0"/>
              <a:t>Morrison, T. &amp; Morrison, M. (1995). ‘A Meta-Analytic Assessment of the Predictive</a:t>
            </a:r>
          </a:p>
          <a:p>
            <a:r>
              <a:rPr lang="en-US" dirty="0"/>
              <a:t>Validity of the Quantitative and Verbal Components of the Graduate Record</a:t>
            </a:r>
          </a:p>
          <a:p>
            <a:r>
              <a:rPr lang="en-US" dirty="0"/>
              <a:t>Examination with Graduate Grade Point Averages Representing the Criterion of the</a:t>
            </a:r>
          </a:p>
          <a:p>
            <a:r>
              <a:rPr lang="en-US" dirty="0"/>
              <a:t>Graduate Success.’ </a:t>
            </a:r>
            <a:r>
              <a:rPr lang="en-US" i="1" dirty="0"/>
              <a:t>Educational and Psychological Measurement</a:t>
            </a:r>
            <a:r>
              <a:rPr lang="en-US" dirty="0"/>
              <a:t>, </a:t>
            </a:r>
            <a:r>
              <a:rPr lang="en-US" i="1" dirty="0"/>
              <a:t>Vol 55 </a:t>
            </a:r>
            <a:r>
              <a:rPr lang="en-US" dirty="0"/>
              <a:t>(no.2): 309-</a:t>
            </a:r>
          </a:p>
          <a:p>
            <a:r>
              <a:rPr lang="en-US" dirty="0"/>
              <a:t>316.</a:t>
            </a:r>
          </a:p>
          <a:p>
            <a:endParaRPr lang="en-US" dirty="0"/>
          </a:p>
          <a:p>
            <a:r>
              <a:rPr lang="en-US" dirty="0"/>
              <a:t>Melissa L. Dore. 2017. </a:t>
            </a:r>
            <a:r>
              <a:rPr lang="en-US" i="1" dirty="0"/>
              <a:t>Factors in the Admissions Process Influencing Persistence in a Master’s of Science Program in Marine Science.</a:t>
            </a:r>
            <a:r>
              <a:rPr lang="en-US" dirty="0"/>
              <a:t> Doctoral dissertation. Nova Southeastern University. Retrieved from </a:t>
            </a:r>
            <a:r>
              <a:rPr lang="en-US" dirty="0" err="1"/>
              <a:t>NSUWorks</a:t>
            </a:r>
            <a:r>
              <a:rPr lang="en-US" dirty="0"/>
              <a:t>, Abraham S. </a:t>
            </a:r>
            <a:r>
              <a:rPr lang="en-US" dirty="0" err="1"/>
              <a:t>Fischler</a:t>
            </a:r>
            <a:r>
              <a:rPr lang="en-US" dirty="0"/>
              <a:t> College of Education. (110) </a:t>
            </a:r>
            <a:br>
              <a:rPr lang="en-US" dirty="0"/>
            </a:br>
            <a:r>
              <a:rPr lang="en-US" dirty="0"/>
              <a:t>http://nsuworks.nova.edu/fse_etd/110.</a:t>
            </a:r>
          </a:p>
          <a:p>
            <a:endParaRPr lang="en-US" dirty="0"/>
          </a:p>
          <a:p>
            <a:pPr defTabSz="986524"/>
            <a:r>
              <a:rPr lang="en-US" dirty="0"/>
              <a:t>Moneta-Koehler L, Brown AM, Petrie KA, Evans BJ, </a:t>
            </a:r>
            <a:r>
              <a:rPr lang="en-US" dirty="0" err="1"/>
              <a:t>Chalkley</a:t>
            </a:r>
            <a:r>
              <a:rPr lang="en-US" dirty="0"/>
              <a:t> R (2017) The Limitations of the GRE in Predicting Success in Biomedical Graduate School. </a:t>
            </a:r>
            <a:r>
              <a:rPr lang="en-US" dirty="0" err="1"/>
              <a:t>PLoS</a:t>
            </a:r>
            <a:r>
              <a:rPr lang="en-US" dirty="0"/>
              <a:t> ONE 12(1): e0166742. https://doi.org/10.1371/journal.pone.0166742</a:t>
            </a:r>
          </a:p>
          <a:p>
            <a:pPr defTabSz="986524"/>
            <a:endParaRPr lang="en-US" dirty="0"/>
          </a:p>
          <a:p>
            <a:pPr defTabSz="986524"/>
            <a:r>
              <a:rPr lang="en-US" dirty="0"/>
              <a:t>Hall JD, O’Connell AB, Cook JG (2017) Predictors of Student Productivity in Biomedical Graduate School Applications. </a:t>
            </a:r>
            <a:r>
              <a:rPr lang="en-US" dirty="0" err="1"/>
              <a:t>PLoS</a:t>
            </a:r>
            <a:r>
              <a:rPr lang="en-US" dirty="0"/>
              <a:t> ONE 12(1): e0169121. https://doi.org/10.1371/journal.pone.0169121</a:t>
            </a:r>
          </a:p>
          <a:p>
            <a:pPr defTabSz="986524"/>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4E13B4F3-56FA-4B62-A31D-5208E376AB48}" type="slidenum">
              <a:rPr lang="en-US" smtClean="0"/>
              <a:t>24</a:t>
            </a:fld>
            <a:endParaRPr lang="en-US"/>
          </a:p>
        </p:txBody>
      </p:sp>
    </p:spTree>
    <p:extLst>
      <p:ext uri="{BB962C8B-B14F-4D97-AF65-F5344CB8AC3E}">
        <p14:creationId xmlns:p14="http://schemas.microsoft.com/office/powerpoint/2010/main" val="6926051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reasons for the variation in the results</a:t>
            </a:r>
            <a:r>
              <a:rPr lang="en-US" baseline="0" dirty="0"/>
              <a:t> of meta-analyses</a:t>
            </a:r>
          </a:p>
          <a:p>
            <a:r>
              <a:rPr lang="en-US" dirty="0"/>
              <a:t>John Orlando. ‘The reliability of GRE Scores in Predicting Graduate School Success: A</a:t>
            </a:r>
          </a:p>
          <a:p>
            <a:r>
              <a:rPr lang="en-US" dirty="0"/>
              <a:t>Meta-Analytic, Cross-Functional, Regressive, Unilateral, Post-Kantian, Hyper-Empirical,</a:t>
            </a:r>
          </a:p>
          <a:p>
            <a:r>
              <a:rPr lang="en-US" dirty="0"/>
              <a:t>Quadruple Blind, Verbiage-Intensive and Hemorrhoid-Inducing Study.’ </a:t>
            </a:r>
            <a:r>
              <a:rPr lang="en-US" i="1" dirty="0"/>
              <a:t>Magazine</a:t>
            </a:r>
          </a:p>
          <a:p>
            <a:r>
              <a:rPr lang="en-US" i="1" dirty="0"/>
              <a:t>Ubiquity</a:t>
            </a:r>
            <a:r>
              <a:rPr lang="en-US" dirty="0"/>
              <a:t>, vol. 2005 (June).</a:t>
            </a:r>
          </a:p>
          <a:p>
            <a:r>
              <a:rPr lang="en-US" dirty="0"/>
              <a:t>Morrison, T. &amp; Morrison, M. (1995). ‘A Meta-Analytic Assessment of the Predictive</a:t>
            </a:r>
          </a:p>
          <a:p>
            <a:r>
              <a:rPr lang="en-US" dirty="0"/>
              <a:t>Validity of the Quantitative and Verbal Components of the Graduate Record</a:t>
            </a:r>
          </a:p>
          <a:p>
            <a:r>
              <a:rPr lang="en-US" dirty="0"/>
              <a:t>Examination with Graduate Grade Point Averages Representing the Criterion of the</a:t>
            </a:r>
          </a:p>
          <a:p>
            <a:r>
              <a:rPr lang="en-US" dirty="0"/>
              <a:t>Graduate Success.’ </a:t>
            </a:r>
            <a:r>
              <a:rPr lang="en-US" i="1" dirty="0"/>
              <a:t>Educational and Psychological Measurement</a:t>
            </a:r>
            <a:r>
              <a:rPr lang="en-US" dirty="0"/>
              <a:t>, </a:t>
            </a:r>
            <a:r>
              <a:rPr lang="en-US" i="1" dirty="0"/>
              <a:t>Vol 55 </a:t>
            </a:r>
            <a:r>
              <a:rPr lang="en-US" dirty="0"/>
              <a:t>(no.2): 309-</a:t>
            </a:r>
          </a:p>
          <a:p>
            <a:r>
              <a:rPr lang="en-US" dirty="0"/>
              <a:t>316.</a:t>
            </a:r>
          </a:p>
          <a:p>
            <a:endParaRPr lang="en-US" dirty="0"/>
          </a:p>
          <a:p>
            <a:r>
              <a:rPr lang="en-US" dirty="0"/>
              <a:t>Melissa L. Dore. 2017. </a:t>
            </a:r>
            <a:r>
              <a:rPr lang="en-US" i="1" dirty="0"/>
              <a:t>Factors in the Admissions Process Influencing Persistence in a Master’s of Science Program in Marine Science.</a:t>
            </a:r>
            <a:r>
              <a:rPr lang="en-US" dirty="0"/>
              <a:t> Doctoral dissertation. Nova Southeastern University. Retrieved from </a:t>
            </a:r>
            <a:r>
              <a:rPr lang="en-US" dirty="0" err="1"/>
              <a:t>NSUWorks</a:t>
            </a:r>
            <a:r>
              <a:rPr lang="en-US" dirty="0"/>
              <a:t>, Abraham S. </a:t>
            </a:r>
            <a:r>
              <a:rPr lang="en-US" dirty="0" err="1"/>
              <a:t>Fischler</a:t>
            </a:r>
            <a:r>
              <a:rPr lang="en-US" dirty="0"/>
              <a:t> College of Education. (110) </a:t>
            </a:r>
            <a:br>
              <a:rPr lang="en-US" dirty="0"/>
            </a:br>
            <a:r>
              <a:rPr lang="en-US" dirty="0"/>
              <a:t>http://nsuworks.nova.edu/fse_etd/110.</a:t>
            </a:r>
          </a:p>
          <a:p>
            <a:endParaRPr lang="en-US" dirty="0"/>
          </a:p>
          <a:p>
            <a:pPr defTabSz="986524"/>
            <a:r>
              <a:rPr lang="en-US" dirty="0"/>
              <a:t>Moneta-Koehler L, Brown AM, Petrie KA, Evans BJ, </a:t>
            </a:r>
            <a:r>
              <a:rPr lang="en-US" dirty="0" err="1"/>
              <a:t>Chalkley</a:t>
            </a:r>
            <a:r>
              <a:rPr lang="en-US" dirty="0"/>
              <a:t> R (2017) The Limitations of the GRE in Predicting Success in Biomedical Graduate School. </a:t>
            </a:r>
            <a:r>
              <a:rPr lang="en-US" dirty="0" err="1"/>
              <a:t>PLoS</a:t>
            </a:r>
            <a:r>
              <a:rPr lang="en-US" dirty="0"/>
              <a:t> ONE 12(1): e0166742. https://doi.org/10.1371/journal.pone.0166742</a:t>
            </a:r>
          </a:p>
          <a:p>
            <a:pPr defTabSz="986524"/>
            <a:endParaRPr lang="en-US" dirty="0"/>
          </a:p>
          <a:p>
            <a:pPr defTabSz="986524"/>
            <a:r>
              <a:rPr lang="en-US" dirty="0"/>
              <a:t>Hall JD, O’Connell AB, Cook JG (2017) Predictors of Student Productivity in Biomedical Graduate School Applications. </a:t>
            </a:r>
            <a:r>
              <a:rPr lang="en-US" dirty="0" err="1"/>
              <a:t>PLoS</a:t>
            </a:r>
            <a:r>
              <a:rPr lang="en-US" dirty="0"/>
              <a:t> ONE 12(1): e0169121. https://doi.org/10.1371/journal.pone.0169121</a:t>
            </a:r>
          </a:p>
          <a:p>
            <a:pPr defTabSz="986524"/>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4E13B4F3-56FA-4B62-A31D-5208E376AB48}" type="slidenum">
              <a:rPr lang="en-US" smtClean="0"/>
              <a:t>25</a:t>
            </a:fld>
            <a:endParaRPr lang="en-US"/>
          </a:p>
        </p:txBody>
      </p:sp>
    </p:spTree>
    <p:extLst>
      <p:ext uri="{BB962C8B-B14F-4D97-AF65-F5344CB8AC3E}">
        <p14:creationId xmlns:p14="http://schemas.microsoft.com/office/powerpoint/2010/main" val="25110547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13B4F3-56FA-4B62-A31D-5208E376AB48}" type="slidenum">
              <a:rPr lang="en-US" smtClean="0"/>
              <a:t>26</a:t>
            </a:fld>
            <a:endParaRPr lang="en-US"/>
          </a:p>
        </p:txBody>
      </p:sp>
    </p:spTree>
    <p:extLst>
      <p:ext uri="{BB962C8B-B14F-4D97-AF65-F5344CB8AC3E}">
        <p14:creationId xmlns:p14="http://schemas.microsoft.com/office/powerpoint/2010/main" val="14084155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EB69C4-6715-9D4D-800F-BF895CF1DA5B}" type="slidenum">
              <a:rPr lang="en-US" smtClean="0"/>
              <a:t>28</a:t>
            </a:fld>
            <a:endParaRPr lang="en-US"/>
          </a:p>
        </p:txBody>
      </p:sp>
    </p:spTree>
    <p:extLst>
      <p:ext uri="{BB962C8B-B14F-4D97-AF65-F5344CB8AC3E}">
        <p14:creationId xmlns:p14="http://schemas.microsoft.com/office/powerpoint/2010/main" val="13400970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CF2768E4-963E-B945-8C9E-C72FE640E953}"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2</a:t>
            </a:fld>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7766252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33237">
              <a:defRPr/>
            </a:pPr>
            <a:fld id="{4E13B4F3-56FA-4B62-A31D-5208E376AB48}" type="slidenum">
              <a:rPr lang="en-US">
                <a:solidFill>
                  <a:prstClr val="black"/>
                </a:solidFill>
                <a:latin typeface="Calibri" panose="020F0502020204030204"/>
              </a:rPr>
              <a:pPr defTabSz="933237">
                <a:defRPr/>
              </a:pPr>
              <a:t>30</a:t>
            </a:fld>
            <a:endParaRPr lang="en-US">
              <a:solidFill>
                <a:prstClr val="black"/>
              </a:solidFill>
              <a:latin typeface="Calibri" panose="020F0502020204030204"/>
            </a:endParaRPr>
          </a:p>
        </p:txBody>
      </p:sp>
    </p:spTree>
    <p:extLst>
      <p:ext uri="{BB962C8B-B14F-4D97-AF65-F5344CB8AC3E}">
        <p14:creationId xmlns:p14="http://schemas.microsoft.com/office/powerpoint/2010/main" val="13264250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Rubric examples</a:t>
            </a:r>
          </a:p>
          <a:p>
            <a:r>
              <a:rPr lang="en-US" dirty="0"/>
              <a:t>https://docs.google.com/spreadsheets/d/1LOXEdv8C2crzOFCf5B0fQOsEufiSs9mxfvqhjLGuYEI/edit?usp=sharing</a:t>
            </a:r>
          </a:p>
        </p:txBody>
      </p:sp>
      <p:sp>
        <p:nvSpPr>
          <p:cNvPr id="4" name="Slide Number Placeholder 3"/>
          <p:cNvSpPr>
            <a:spLocks noGrp="1"/>
          </p:cNvSpPr>
          <p:nvPr>
            <p:ph type="sldNum" sz="quarter" idx="10"/>
          </p:nvPr>
        </p:nvSpPr>
        <p:spPr/>
        <p:txBody>
          <a:bodyPr/>
          <a:lstStyle/>
          <a:p>
            <a:fld id="{4E13B4F3-56FA-4B62-A31D-5208E376AB48}" type="slidenum">
              <a:rPr lang="en-US" smtClean="0"/>
              <a:t>31</a:t>
            </a:fld>
            <a:endParaRPr lang="en-US"/>
          </a:p>
        </p:txBody>
      </p:sp>
    </p:spTree>
    <p:extLst>
      <p:ext uri="{BB962C8B-B14F-4D97-AF65-F5344CB8AC3E}">
        <p14:creationId xmlns:p14="http://schemas.microsoft.com/office/powerpoint/2010/main" val="8847920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33237">
              <a:defRPr/>
            </a:pPr>
            <a:fld id="{4E13B4F3-56FA-4B62-A31D-5208E376AB48}" type="slidenum">
              <a:rPr lang="en-US">
                <a:solidFill>
                  <a:prstClr val="black"/>
                </a:solidFill>
                <a:latin typeface="Calibri" panose="020F0502020204030204"/>
              </a:rPr>
              <a:pPr defTabSz="933237">
                <a:defRPr/>
              </a:pPr>
              <a:t>33</a:t>
            </a:fld>
            <a:endParaRPr lang="en-US">
              <a:solidFill>
                <a:prstClr val="black"/>
              </a:solidFill>
              <a:latin typeface="Calibri" panose="020F0502020204030204"/>
            </a:endParaRPr>
          </a:p>
        </p:txBody>
      </p:sp>
    </p:spTree>
    <p:extLst>
      <p:ext uri="{BB962C8B-B14F-4D97-AF65-F5344CB8AC3E}">
        <p14:creationId xmlns:p14="http://schemas.microsoft.com/office/powerpoint/2010/main" val="28694615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13B4F3-56FA-4B62-A31D-5208E376AB48}" type="slidenum">
              <a:rPr lang="en-US" smtClean="0"/>
              <a:t>34</a:t>
            </a:fld>
            <a:endParaRPr lang="en-US"/>
          </a:p>
        </p:txBody>
      </p:sp>
    </p:spTree>
    <p:extLst>
      <p:ext uri="{BB962C8B-B14F-4D97-AF65-F5344CB8AC3E}">
        <p14:creationId xmlns:p14="http://schemas.microsoft.com/office/powerpoint/2010/main" val="28581723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US" sz="1200" b="0" i="0" u="sng" strike="noStrike" kern="1200" dirty="0">
              <a:solidFill>
                <a:schemeClr val="tx1"/>
              </a:solidFill>
              <a:effectLst/>
              <a:latin typeface="+mn-lt"/>
              <a:ea typeface="+mn-ea"/>
              <a:cs typeface="+mn-cs"/>
              <a:hlinkClick r:id="rId3"/>
            </a:endParaRPr>
          </a:p>
          <a:p>
            <a:pPr fontAlgn="t"/>
            <a:r>
              <a:rPr lang="en-US" sz="1200" kern="1200" dirty="0">
                <a:solidFill>
                  <a:schemeClr val="tx1"/>
                </a:solidFill>
                <a:effectLst/>
                <a:latin typeface="+mn-lt"/>
                <a:ea typeface="+mn-ea"/>
                <a:cs typeface="+mn-cs"/>
              </a:rPr>
              <a:t>Belasco, A. S., </a:t>
            </a:r>
            <a:r>
              <a:rPr lang="en-US" sz="1200" kern="1200" dirty="0" err="1">
                <a:solidFill>
                  <a:schemeClr val="tx1"/>
                </a:solidFill>
                <a:effectLst/>
                <a:latin typeface="+mn-lt"/>
                <a:ea typeface="+mn-ea"/>
                <a:cs typeface="+mn-cs"/>
              </a:rPr>
              <a:t>Rosinger</a:t>
            </a:r>
            <a:r>
              <a:rPr lang="en-US" sz="1200" kern="1200" dirty="0">
                <a:solidFill>
                  <a:schemeClr val="tx1"/>
                </a:solidFill>
                <a:effectLst/>
                <a:latin typeface="+mn-lt"/>
                <a:ea typeface="+mn-ea"/>
                <a:cs typeface="+mn-cs"/>
              </a:rPr>
              <a:t>, K. O., &amp; Hearn, J. C. (2015). The test-optional movement at America’s selective liberal arts colleges: A boon for equity or something else?. </a:t>
            </a:r>
            <a:r>
              <a:rPr lang="en-US" sz="1200" i="1" kern="1200" dirty="0">
                <a:solidFill>
                  <a:schemeClr val="tx1"/>
                </a:solidFill>
                <a:effectLst/>
                <a:latin typeface="+mn-lt"/>
                <a:ea typeface="+mn-ea"/>
                <a:cs typeface="+mn-cs"/>
              </a:rPr>
              <a:t>Educational Evaluation and Policy Analysis</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37</a:t>
            </a:r>
            <a:r>
              <a:rPr lang="en-US" sz="1200" kern="1200" dirty="0">
                <a:solidFill>
                  <a:schemeClr val="tx1"/>
                </a:solidFill>
                <a:effectLst/>
                <a:latin typeface="+mn-lt"/>
                <a:ea typeface="+mn-ea"/>
                <a:cs typeface="+mn-cs"/>
              </a:rPr>
              <a:t>(2), 206-223.</a:t>
            </a:r>
          </a:p>
          <a:p>
            <a:r>
              <a:rPr lang="en-US" dirty="0"/>
              <a:t>Chicago</a:t>
            </a:r>
            <a:br>
              <a:rPr lang="en-US" dirty="0"/>
            </a:br>
            <a:endParaRPr lang="en-US" sz="1200" b="0" i="0" u="sng" strike="noStrike" kern="1200" dirty="0">
              <a:solidFill>
                <a:schemeClr val="tx1"/>
              </a:solidFill>
              <a:effectLst/>
              <a:latin typeface="+mn-lt"/>
              <a:ea typeface="+mn-ea"/>
              <a:cs typeface="+mn-cs"/>
              <a:hlinkClick r:id="rId3"/>
            </a:endParaRPr>
          </a:p>
          <a:p>
            <a:pPr rtl="0"/>
            <a:r>
              <a:rPr lang="en-US" sz="1200" b="0" i="0" u="sng" strike="noStrike" kern="1200" dirty="0">
                <a:solidFill>
                  <a:schemeClr val="tx1"/>
                </a:solidFill>
                <a:effectLst/>
                <a:latin typeface="+mn-lt"/>
                <a:ea typeface="+mn-ea"/>
                <a:cs typeface="+mn-cs"/>
                <a:hlinkClick r:id="rId3"/>
              </a:rPr>
              <a:t>https://www.nacacnet.org/globalassets/documents/publications/research/defining-access-report-2018.pdf</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Grabowski, C. J. (2018). Impact of holistic review on student interview pool diversity. </a:t>
            </a:r>
            <a:r>
              <a:rPr lang="en-US" sz="1200" b="0" i="1" u="none" strike="noStrike" kern="1200" dirty="0">
                <a:solidFill>
                  <a:schemeClr val="tx1"/>
                </a:solidFill>
                <a:effectLst/>
                <a:latin typeface="+mn-lt"/>
                <a:ea typeface="+mn-ea"/>
                <a:cs typeface="+mn-cs"/>
              </a:rPr>
              <a:t>Advances in Health Sciences Education</a:t>
            </a:r>
            <a:r>
              <a:rPr lang="en-US" sz="1200" b="0" i="0" u="none" strike="noStrike" kern="1200" dirty="0">
                <a:solidFill>
                  <a:schemeClr val="tx1"/>
                </a:solidFill>
                <a:effectLst/>
                <a:latin typeface="+mn-lt"/>
                <a:ea typeface="+mn-ea"/>
                <a:cs typeface="+mn-cs"/>
              </a:rPr>
              <a:t>, </a:t>
            </a:r>
            <a:r>
              <a:rPr lang="en-US" sz="1200" b="0" i="1" u="none" strike="noStrike" kern="1200" dirty="0">
                <a:solidFill>
                  <a:schemeClr val="tx1"/>
                </a:solidFill>
                <a:effectLst/>
                <a:latin typeface="+mn-lt"/>
                <a:ea typeface="+mn-ea"/>
                <a:cs typeface="+mn-cs"/>
              </a:rPr>
              <a:t>23</a:t>
            </a:r>
            <a:r>
              <a:rPr lang="en-US" sz="1200" b="0" i="0" u="none" strike="noStrike" kern="1200" dirty="0">
                <a:solidFill>
                  <a:schemeClr val="tx1"/>
                </a:solidFill>
                <a:effectLst/>
                <a:latin typeface="+mn-lt"/>
                <a:ea typeface="+mn-ea"/>
                <a:cs typeface="+mn-cs"/>
              </a:rPr>
              <a:t>(3), 487-498.</a:t>
            </a:r>
            <a:endParaRPr lang="en-US" b="0" dirty="0">
              <a:effectLst/>
            </a:endParaRPr>
          </a:p>
          <a:p>
            <a:br>
              <a:rPr lang="en-US" b="0" dirty="0">
                <a:effectLst/>
              </a:rPr>
            </a:br>
            <a:r>
              <a:rPr lang="en-US" sz="1200" b="0" i="0" u="none" strike="noStrike" kern="1200" dirty="0" err="1">
                <a:solidFill>
                  <a:schemeClr val="tx1"/>
                </a:solidFill>
                <a:effectLst/>
                <a:latin typeface="+mn-lt"/>
                <a:ea typeface="+mn-ea"/>
                <a:cs typeface="+mn-cs"/>
              </a:rPr>
              <a:t>Bastedo</a:t>
            </a:r>
            <a:r>
              <a:rPr lang="en-US" sz="1200" b="0" i="0" u="none" strike="noStrike" kern="1200" dirty="0">
                <a:solidFill>
                  <a:schemeClr val="tx1"/>
                </a:solidFill>
                <a:effectLst/>
                <a:latin typeface="+mn-lt"/>
                <a:ea typeface="+mn-ea"/>
                <a:cs typeface="+mn-cs"/>
              </a:rPr>
              <a:t>, M. N., Bowman, N. A., </a:t>
            </a:r>
            <a:r>
              <a:rPr lang="en-US" sz="1200" b="0" i="0" u="none" strike="noStrike" kern="1200" dirty="0" err="1">
                <a:solidFill>
                  <a:schemeClr val="tx1"/>
                </a:solidFill>
                <a:effectLst/>
                <a:latin typeface="+mn-lt"/>
                <a:ea typeface="+mn-ea"/>
                <a:cs typeface="+mn-cs"/>
              </a:rPr>
              <a:t>Glasener</a:t>
            </a:r>
            <a:r>
              <a:rPr lang="en-US" sz="1200" b="0" i="0" u="none" strike="noStrike" kern="1200" dirty="0">
                <a:solidFill>
                  <a:schemeClr val="tx1"/>
                </a:solidFill>
                <a:effectLst/>
                <a:latin typeface="+mn-lt"/>
                <a:ea typeface="+mn-ea"/>
                <a:cs typeface="+mn-cs"/>
              </a:rPr>
              <a:t>, K. M., &amp; Kelly, J. L. (2018). What are we talking about when we talk about holistic review? Selective college admissions and its effects on low-SES students. </a:t>
            </a:r>
            <a:r>
              <a:rPr lang="en-US" sz="1200" b="0" i="1" u="none" strike="noStrike" kern="1200" dirty="0">
                <a:solidFill>
                  <a:schemeClr val="tx1"/>
                </a:solidFill>
                <a:effectLst/>
                <a:latin typeface="+mn-lt"/>
                <a:ea typeface="+mn-ea"/>
                <a:cs typeface="+mn-cs"/>
              </a:rPr>
              <a:t>The Journal of Higher Education</a:t>
            </a:r>
            <a:r>
              <a:rPr lang="en-US" sz="1200" b="0" i="0" u="none" strike="noStrike" kern="1200" dirty="0">
                <a:solidFill>
                  <a:schemeClr val="tx1"/>
                </a:solidFill>
                <a:effectLst/>
                <a:latin typeface="+mn-lt"/>
                <a:ea typeface="+mn-ea"/>
                <a:cs typeface="+mn-cs"/>
              </a:rPr>
              <a:t>, </a:t>
            </a:r>
            <a:r>
              <a:rPr lang="en-US" sz="1200" b="0" i="1" u="none" strike="noStrike" kern="1200" dirty="0">
                <a:solidFill>
                  <a:schemeClr val="tx1"/>
                </a:solidFill>
                <a:effectLst/>
                <a:latin typeface="+mn-lt"/>
                <a:ea typeface="+mn-ea"/>
                <a:cs typeface="+mn-cs"/>
              </a:rPr>
              <a:t>89</a:t>
            </a:r>
            <a:r>
              <a:rPr lang="en-US" sz="1200" b="0" i="0" u="none" strike="noStrike" kern="1200" dirty="0">
                <a:solidFill>
                  <a:schemeClr val="tx1"/>
                </a:solidFill>
                <a:effectLst/>
                <a:latin typeface="+mn-lt"/>
                <a:ea typeface="+mn-ea"/>
                <a:cs typeface="+mn-cs"/>
              </a:rPr>
              <a:t>(5), 782-805.</a:t>
            </a:r>
            <a:endParaRPr lang="en-US" dirty="0"/>
          </a:p>
        </p:txBody>
      </p:sp>
      <p:sp>
        <p:nvSpPr>
          <p:cNvPr id="4" name="Slide Number Placeholder 3"/>
          <p:cNvSpPr>
            <a:spLocks noGrp="1"/>
          </p:cNvSpPr>
          <p:nvPr>
            <p:ph type="sldNum" sz="quarter" idx="5"/>
          </p:nvPr>
        </p:nvSpPr>
        <p:spPr/>
        <p:txBody>
          <a:bodyPr/>
          <a:lstStyle/>
          <a:p>
            <a:fld id="{4E13B4F3-56FA-4B62-A31D-5208E376AB48}" type="slidenum">
              <a:rPr lang="en-US" smtClean="0"/>
              <a:t>35</a:t>
            </a:fld>
            <a:endParaRPr lang="en-US"/>
          </a:p>
        </p:txBody>
      </p:sp>
    </p:spTree>
    <p:extLst>
      <p:ext uri="{BB962C8B-B14F-4D97-AF65-F5344CB8AC3E}">
        <p14:creationId xmlns:p14="http://schemas.microsoft.com/office/powerpoint/2010/main" val="36047966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Programs with a history of struggling with diversity will admit a few students or hire a professor or two from an underrepresented background, but rarely will critical mass emerge in a short period of time. For admitted students from the underrepresented group debating whether or not to enroll, an absence of individuals who share their identity can raise red flags during a campus visit about what the quality of their experience will be. This uncertainty contributes to their decision to matriculate elsewhere, which perpetuates the group’s underrepresentation. </a:t>
            </a:r>
          </a:p>
          <a:p>
            <a:r>
              <a:rPr lang="en-US" dirty="0"/>
              <a:t>     Breaking this cycle requires strong leadership and evidence that convinces students that diversity is more than a platitude. Those in recruitment roles – including deans who represent the institution—should be ready to initiate honest conversations about how and why diversity matters, what it means for their scholarly work, what students from underrepresented backgrounds will gain from and offer to the program, and what the climate is like for students from that group in the program, campus, and broader community. Especially for people from privileged backgrounds, it can be hard to speak frankly about these issues because they are always works in progress. However, developing the proficiency to do so  is part of the change process and part of leadership in higher education today. There are also formal institutional arrangements, such as the ADVANCE program at the University of Michigan, which</a:t>
            </a:r>
            <a:r>
              <a:rPr lang="en-US" b="1" dirty="0"/>
              <a:t> </a:t>
            </a:r>
            <a:r>
              <a:rPr lang="en-US" dirty="0"/>
              <a:t>strives to improve academic departments and the campus environment by engaging faculty as leaders and simultaneously acting on recruitment, retention, climate, and leadership issues.</a:t>
            </a:r>
          </a:p>
          <a:p>
            <a:endParaRPr lang="en-US" dirty="0"/>
          </a:p>
        </p:txBody>
      </p:sp>
      <p:sp>
        <p:nvSpPr>
          <p:cNvPr id="4" name="Slide Number Placeholder 3"/>
          <p:cNvSpPr>
            <a:spLocks noGrp="1"/>
          </p:cNvSpPr>
          <p:nvPr>
            <p:ph type="sldNum" sz="quarter" idx="10"/>
          </p:nvPr>
        </p:nvSpPr>
        <p:spPr/>
        <p:txBody>
          <a:bodyPr/>
          <a:lstStyle/>
          <a:p>
            <a:pPr defTabSz="933237">
              <a:defRPr/>
            </a:pPr>
            <a:fld id="{4E13B4F3-56FA-4B62-A31D-5208E376AB48}" type="slidenum">
              <a:rPr lang="en-US">
                <a:solidFill>
                  <a:prstClr val="black"/>
                </a:solidFill>
                <a:latin typeface="Calibri" panose="020F0502020204030204"/>
              </a:rPr>
              <a:pPr defTabSz="933237">
                <a:defRPr/>
              </a:pPr>
              <a:t>36</a:t>
            </a:fld>
            <a:endParaRPr lang="en-US">
              <a:solidFill>
                <a:prstClr val="black"/>
              </a:solidFill>
              <a:latin typeface="Calibri" panose="020F0502020204030204"/>
            </a:endParaRPr>
          </a:p>
        </p:txBody>
      </p:sp>
    </p:spTree>
    <p:extLst>
      <p:ext uri="{BB962C8B-B14F-4D97-AF65-F5344CB8AC3E}">
        <p14:creationId xmlns:p14="http://schemas.microsoft.com/office/powerpoint/2010/main" val="33231227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E13B4F3-56FA-4B62-A31D-5208E376AB48}" type="slidenum">
              <a:rPr lang="en-US" smtClean="0"/>
              <a:t>37</a:t>
            </a:fld>
            <a:endParaRPr lang="en-US"/>
          </a:p>
        </p:txBody>
      </p:sp>
    </p:spTree>
    <p:extLst>
      <p:ext uri="{BB962C8B-B14F-4D97-AF65-F5344CB8AC3E}">
        <p14:creationId xmlns:p14="http://schemas.microsoft.com/office/powerpoint/2010/main" val="5114808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33237">
              <a:defRPr/>
            </a:pPr>
            <a:fld id="{4E13B4F3-56FA-4B62-A31D-5208E376AB48}" type="slidenum">
              <a:rPr lang="en-US">
                <a:solidFill>
                  <a:prstClr val="black"/>
                </a:solidFill>
                <a:latin typeface="Calibri" panose="020F0502020204030204"/>
              </a:rPr>
              <a:pPr defTabSz="933237">
                <a:defRPr/>
              </a:pPr>
              <a:t>3</a:t>
            </a:fld>
            <a:endParaRPr lang="en-US">
              <a:solidFill>
                <a:prstClr val="black"/>
              </a:solidFill>
              <a:latin typeface="Calibri" panose="020F0502020204030204"/>
            </a:endParaRPr>
          </a:p>
        </p:txBody>
      </p:sp>
    </p:spTree>
    <p:extLst>
      <p:ext uri="{BB962C8B-B14F-4D97-AF65-F5344CB8AC3E}">
        <p14:creationId xmlns:p14="http://schemas.microsoft.com/office/powerpoint/2010/main" val="31014185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dirty="0"/>
              <a:t>Goal: See admissions from decision makers’ point of view, and understand how and why they come to decisions that don’t always reflect widely-shared commitments to diversity.</a:t>
            </a:r>
          </a:p>
          <a:p>
            <a:endParaRPr lang="en-US" dirty="0"/>
          </a:p>
        </p:txBody>
      </p:sp>
      <p:sp>
        <p:nvSpPr>
          <p:cNvPr id="4" name="Slide Number Placeholder 3"/>
          <p:cNvSpPr>
            <a:spLocks noGrp="1"/>
          </p:cNvSpPr>
          <p:nvPr>
            <p:ph type="sldNum" sz="quarter" idx="10"/>
          </p:nvPr>
        </p:nvSpPr>
        <p:spPr/>
        <p:txBody>
          <a:bodyPr/>
          <a:lstStyle/>
          <a:p>
            <a:pPr defTabSz="933237">
              <a:defRPr/>
            </a:pPr>
            <a:fld id="{4E13B4F3-56FA-4B62-A31D-5208E376AB48}" type="slidenum">
              <a:rPr lang="en-US">
                <a:solidFill>
                  <a:prstClr val="black"/>
                </a:solidFill>
                <a:latin typeface="Calibri" panose="020F0502020204030204"/>
              </a:rPr>
              <a:pPr defTabSz="933237">
                <a:defRPr/>
              </a:pPr>
              <a:t>4</a:t>
            </a:fld>
            <a:endParaRPr lang="en-US">
              <a:solidFill>
                <a:prstClr val="black"/>
              </a:solidFill>
              <a:latin typeface="Calibri" panose="020F0502020204030204"/>
            </a:endParaRPr>
          </a:p>
        </p:txBody>
      </p:sp>
    </p:spTree>
    <p:extLst>
      <p:ext uri="{BB962C8B-B14F-4D97-AF65-F5344CB8AC3E}">
        <p14:creationId xmlns:p14="http://schemas.microsoft.com/office/powerpoint/2010/main" val="17611514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Gill Sans" charset="0"/>
                <a:cs typeface="Gill Sans" charset="0"/>
              </a:rPr>
              <a:t>Ambivalence about organizational change, especially reforms related to diversity &amp; equity, which require confronting– and maybe even talking about -- race, gender, and systems of inequality. </a:t>
            </a:r>
          </a:p>
          <a:p>
            <a:endParaRPr lang="en-US" dirty="0"/>
          </a:p>
        </p:txBody>
      </p:sp>
      <p:sp>
        <p:nvSpPr>
          <p:cNvPr id="4" name="Slide Number Placeholder 3"/>
          <p:cNvSpPr>
            <a:spLocks noGrp="1"/>
          </p:cNvSpPr>
          <p:nvPr>
            <p:ph type="sldNum" sz="quarter" idx="5"/>
          </p:nvPr>
        </p:nvSpPr>
        <p:spPr/>
        <p:txBody>
          <a:bodyPr/>
          <a:lstStyle/>
          <a:p>
            <a:pPr defTabSz="933237">
              <a:defRPr/>
            </a:pPr>
            <a:fld id="{D02E5C72-2FEF-D847-B5EF-CC97A8601A8C}" type="slidenum">
              <a:rPr lang="en-US">
                <a:solidFill>
                  <a:prstClr val="black"/>
                </a:solidFill>
                <a:latin typeface="Calibri" panose="020F0502020204030204"/>
              </a:rPr>
              <a:pPr defTabSz="933237">
                <a:defRPr/>
              </a:pPr>
              <a:t>6</a:t>
            </a:fld>
            <a:endParaRPr lang="en-US">
              <a:solidFill>
                <a:prstClr val="black"/>
              </a:solidFill>
              <a:latin typeface="Calibri" panose="020F0502020204030204"/>
            </a:endParaRPr>
          </a:p>
        </p:txBody>
      </p:sp>
    </p:spTree>
    <p:extLst>
      <p:ext uri="{BB962C8B-B14F-4D97-AF65-F5344CB8AC3E}">
        <p14:creationId xmlns:p14="http://schemas.microsoft.com/office/powerpoint/2010/main" val="11249525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...populations that programs say they want</a:t>
            </a:r>
          </a:p>
          <a:p>
            <a:r>
              <a:rPr lang="en-US" dirty="0"/>
              <a:t>......populations at risk in the US</a:t>
            </a:r>
          </a:p>
          <a:p>
            <a:r>
              <a:rPr lang="en-US" dirty="0"/>
              <a:t>......populations critical to future of labor</a:t>
            </a:r>
            <a:r>
              <a:rPr lang="en-US" baseline="0" dirty="0"/>
              <a:t> market</a:t>
            </a:r>
            <a:endParaRPr lang="en-US" dirty="0"/>
          </a:p>
          <a:p>
            <a:endParaRPr lang="en-US" dirty="0"/>
          </a:p>
        </p:txBody>
      </p:sp>
      <p:sp>
        <p:nvSpPr>
          <p:cNvPr id="4" name="Slide Number Placeholder 3"/>
          <p:cNvSpPr>
            <a:spLocks noGrp="1"/>
          </p:cNvSpPr>
          <p:nvPr>
            <p:ph type="sldNum" sz="quarter" idx="10"/>
          </p:nvPr>
        </p:nvSpPr>
        <p:spPr/>
        <p:txBody>
          <a:bodyPr/>
          <a:lstStyle/>
          <a:p>
            <a:fld id="{4E13B4F3-56FA-4B62-A31D-5208E376AB48}" type="slidenum">
              <a:rPr lang="en-US" smtClean="0"/>
              <a:t>9</a:t>
            </a:fld>
            <a:endParaRPr lang="en-US"/>
          </a:p>
        </p:txBody>
      </p:sp>
    </p:spTree>
    <p:extLst>
      <p:ext uri="{BB962C8B-B14F-4D97-AF65-F5344CB8AC3E}">
        <p14:creationId xmlns:p14="http://schemas.microsoft.com/office/powerpoint/2010/main" val="1409181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3237">
              <a:defRPr/>
            </a:pPr>
            <a:fld id="{4E13B4F3-56FA-4B62-A31D-5208E376AB48}" type="slidenum">
              <a:rPr lang="en-US">
                <a:solidFill>
                  <a:prstClr val="black"/>
                </a:solidFill>
                <a:latin typeface="Calibri" panose="020F0502020204030204"/>
              </a:rPr>
              <a:pPr defTabSz="933237">
                <a:defRPr/>
              </a:pPr>
              <a:t>10</a:t>
            </a:fld>
            <a:endParaRPr lang="en-US">
              <a:solidFill>
                <a:prstClr val="black"/>
              </a:solidFill>
              <a:latin typeface="Calibri" panose="020F0502020204030204"/>
            </a:endParaRPr>
          </a:p>
        </p:txBody>
      </p:sp>
    </p:spTree>
    <p:extLst>
      <p:ext uri="{BB962C8B-B14F-4D97-AF65-F5344CB8AC3E}">
        <p14:creationId xmlns:p14="http://schemas.microsoft.com/office/powerpoint/2010/main" val="34234576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33237">
              <a:defRPr/>
            </a:pPr>
            <a:fld id="{4E13B4F3-56FA-4B62-A31D-5208E376AB48}" type="slidenum">
              <a:rPr lang="en-US">
                <a:solidFill>
                  <a:prstClr val="black"/>
                </a:solidFill>
                <a:latin typeface="Calibri" panose="020F0502020204030204"/>
              </a:rPr>
              <a:pPr defTabSz="933237">
                <a:defRPr/>
              </a:pPr>
              <a:t>11</a:t>
            </a:fld>
            <a:endParaRPr lang="en-US">
              <a:solidFill>
                <a:prstClr val="black"/>
              </a:solidFill>
              <a:latin typeface="Calibri" panose="020F0502020204030204"/>
            </a:endParaRPr>
          </a:p>
        </p:txBody>
      </p:sp>
    </p:spTree>
    <p:extLst>
      <p:ext uri="{BB962C8B-B14F-4D97-AF65-F5344CB8AC3E}">
        <p14:creationId xmlns:p14="http://schemas.microsoft.com/office/powerpoint/2010/main" val="29743688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...populations that programs say they want</a:t>
            </a:r>
          </a:p>
          <a:p>
            <a:r>
              <a:rPr lang="en-US" dirty="0"/>
              <a:t>......populations at risk in the US</a:t>
            </a:r>
          </a:p>
          <a:p>
            <a:r>
              <a:rPr lang="en-US" dirty="0"/>
              <a:t>......populations critical to future of labor</a:t>
            </a:r>
            <a:r>
              <a:rPr lang="en-US" baseline="0" dirty="0"/>
              <a:t> market</a:t>
            </a:r>
            <a:endParaRPr lang="en-US" dirty="0"/>
          </a:p>
          <a:p>
            <a:endParaRPr lang="en-US" dirty="0"/>
          </a:p>
        </p:txBody>
      </p:sp>
      <p:sp>
        <p:nvSpPr>
          <p:cNvPr id="4" name="Slide Number Placeholder 3"/>
          <p:cNvSpPr>
            <a:spLocks noGrp="1"/>
          </p:cNvSpPr>
          <p:nvPr>
            <p:ph type="sldNum" sz="quarter" idx="10"/>
          </p:nvPr>
        </p:nvSpPr>
        <p:spPr/>
        <p:txBody>
          <a:bodyPr/>
          <a:lstStyle/>
          <a:p>
            <a:fld id="{4E13B4F3-56FA-4B62-A31D-5208E376AB48}" type="slidenum">
              <a:rPr lang="en-US" smtClean="0"/>
              <a:t>13</a:t>
            </a:fld>
            <a:endParaRPr lang="en-US"/>
          </a:p>
        </p:txBody>
      </p:sp>
    </p:spTree>
    <p:extLst>
      <p:ext uri="{BB962C8B-B14F-4D97-AF65-F5344CB8AC3E}">
        <p14:creationId xmlns:p14="http://schemas.microsoft.com/office/powerpoint/2010/main" val="39319456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Slid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3F42B72-7849-47F2-A7F5-10DEB8AD073B}" type="datetime1">
              <a:rPr lang="en-US" smtClean="0"/>
              <a:t>12/8/19</a:t>
            </a:fld>
            <a:endParaRPr lang="en-US"/>
          </a:p>
        </p:txBody>
      </p:sp>
      <p:sp>
        <p:nvSpPr>
          <p:cNvPr id="5" name="Slide Number Placeholder 4"/>
          <p:cNvSpPr>
            <a:spLocks noGrp="1"/>
          </p:cNvSpPr>
          <p:nvPr>
            <p:ph type="sldNum" sz="quarter" idx="12"/>
          </p:nvPr>
        </p:nvSpPr>
        <p:spPr/>
        <p:txBody>
          <a:bodyPr/>
          <a:lstStyle/>
          <a:p>
            <a:fld id="{992EB92D-9C59-43DF-AE37-2905C50FA32A}" type="slidenum">
              <a:rPr lang="en-US" smtClean="0"/>
              <a:t>‹#›</a:t>
            </a:fld>
            <a:endParaRPr lang="en-US"/>
          </a:p>
        </p:txBody>
      </p:sp>
      <p:sp>
        <p:nvSpPr>
          <p:cNvPr id="2" name="Freeform 1"/>
          <p:cNvSpPr/>
          <p:nvPr/>
        </p:nvSpPr>
        <p:spPr>
          <a:xfrm>
            <a:off x="7088" y="0"/>
            <a:ext cx="7938977" cy="6875721"/>
          </a:xfrm>
          <a:custGeom>
            <a:avLst/>
            <a:gdLst>
              <a:gd name="connsiteX0" fmla="*/ 6096000 w 7938977"/>
              <a:gd name="connsiteY0" fmla="*/ 6875721 h 6875721"/>
              <a:gd name="connsiteX1" fmla="*/ 0 w 7938977"/>
              <a:gd name="connsiteY1" fmla="*/ 6875721 h 6875721"/>
              <a:gd name="connsiteX2" fmla="*/ 0 w 7938977"/>
              <a:gd name="connsiteY2" fmla="*/ 0 h 6875721"/>
              <a:gd name="connsiteX3" fmla="*/ 7938977 w 7938977"/>
              <a:gd name="connsiteY3" fmla="*/ 0 h 6875721"/>
              <a:gd name="connsiteX4" fmla="*/ 6096000 w 7938977"/>
              <a:gd name="connsiteY4" fmla="*/ 6875721 h 68757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38977" h="6875721">
                <a:moveTo>
                  <a:pt x="6096000" y="6875721"/>
                </a:moveTo>
                <a:lnTo>
                  <a:pt x="0" y="6875721"/>
                </a:lnTo>
                <a:lnTo>
                  <a:pt x="0" y="0"/>
                </a:lnTo>
                <a:lnTo>
                  <a:pt x="7938977" y="0"/>
                </a:lnTo>
                <a:lnTo>
                  <a:pt x="6096000" y="6875721"/>
                </a:lnTo>
                <a:close/>
              </a:path>
            </a:pathLst>
          </a:custGeom>
          <a:solidFill>
            <a:srgbClr val="23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6358270" y="-7088"/>
            <a:ext cx="5833730" cy="6875721"/>
          </a:xfrm>
          <a:custGeom>
            <a:avLst/>
            <a:gdLst>
              <a:gd name="connsiteX0" fmla="*/ 0 w 5833730"/>
              <a:gd name="connsiteY0" fmla="*/ 6875721 h 6875721"/>
              <a:gd name="connsiteX1" fmla="*/ 1857153 w 5833730"/>
              <a:gd name="connsiteY1" fmla="*/ 0 h 6875721"/>
              <a:gd name="connsiteX2" fmla="*/ 5833730 w 5833730"/>
              <a:gd name="connsiteY2" fmla="*/ 14176 h 6875721"/>
              <a:gd name="connsiteX3" fmla="*/ 5833730 w 5833730"/>
              <a:gd name="connsiteY3" fmla="*/ 6875721 h 6875721"/>
              <a:gd name="connsiteX4" fmla="*/ 0 w 5833730"/>
              <a:gd name="connsiteY4" fmla="*/ 6875721 h 68757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3730" h="6875721">
                <a:moveTo>
                  <a:pt x="0" y="6875721"/>
                </a:moveTo>
                <a:lnTo>
                  <a:pt x="1857153" y="0"/>
                </a:lnTo>
                <a:lnTo>
                  <a:pt x="5833730" y="14176"/>
                </a:lnTo>
                <a:lnTo>
                  <a:pt x="5833730" y="6875721"/>
                </a:lnTo>
                <a:lnTo>
                  <a:pt x="0" y="6875721"/>
                </a:lnTo>
                <a:close/>
              </a:path>
            </a:pathLst>
          </a:custGeom>
          <a:solidFill>
            <a:srgbClr val="E2E3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1"/>
          <p:cNvSpPr>
            <a:spLocks noGrp="1"/>
          </p:cNvSpPr>
          <p:nvPr>
            <p:ph type="body" sz="quarter" idx="13" hasCustomPrompt="1"/>
          </p:nvPr>
        </p:nvSpPr>
        <p:spPr>
          <a:xfrm>
            <a:off x="623888" y="701675"/>
            <a:ext cx="4572000" cy="5521325"/>
          </a:xfrm>
        </p:spPr>
        <p:txBody>
          <a:bodyPr anchor="ctr">
            <a:normAutofit/>
          </a:bodyPr>
          <a:lstStyle>
            <a:lvl1pPr marL="0" indent="0" algn="l">
              <a:buNone/>
              <a:defRPr sz="4800" baseline="0">
                <a:solidFill>
                  <a:schemeClr val="bg1"/>
                </a:solidFill>
                <a:latin typeface="+mj-lt"/>
              </a:defRPr>
            </a:lvl1pPr>
          </a:lstStyle>
          <a:p>
            <a:pPr lvl="0"/>
            <a:r>
              <a:rPr lang="en-US" dirty="0"/>
              <a:t>Click to edit title</a:t>
            </a:r>
          </a:p>
        </p:txBody>
      </p:sp>
      <p:sp>
        <p:nvSpPr>
          <p:cNvPr id="14" name="Text Placeholder 13"/>
          <p:cNvSpPr>
            <a:spLocks noGrp="1"/>
          </p:cNvSpPr>
          <p:nvPr>
            <p:ph type="body" sz="quarter" idx="14" hasCustomPrompt="1"/>
          </p:nvPr>
        </p:nvSpPr>
        <p:spPr>
          <a:xfrm>
            <a:off x="7945438" y="2055813"/>
            <a:ext cx="3630612" cy="2870200"/>
          </a:xfrm>
        </p:spPr>
        <p:txBody>
          <a:bodyPr anchor="ctr">
            <a:normAutofit/>
          </a:bodyPr>
          <a:lstStyle>
            <a:lvl1pPr marL="0" indent="0" algn="ctr">
              <a:buNone/>
              <a:defRPr sz="3600" b="0" baseline="0"/>
            </a:lvl1pPr>
          </a:lstStyle>
          <a:p>
            <a:pPr lvl="0"/>
            <a:r>
              <a:rPr lang="en-US" dirty="0"/>
              <a:t>Click to edit text</a:t>
            </a:r>
          </a:p>
        </p:txBody>
      </p:sp>
      <p:sp>
        <p:nvSpPr>
          <p:cNvPr id="7" name="TextBox 6"/>
          <p:cNvSpPr txBox="1"/>
          <p:nvPr userDrawn="1"/>
        </p:nvSpPr>
        <p:spPr>
          <a:xfrm>
            <a:off x="7088" y="6521599"/>
            <a:ext cx="1855694" cy="276999"/>
          </a:xfrm>
          <a:prstGeom prst="rect">
            <a:avLst/>
          </a:prstGeom>
          <a:noFill/>
        </p:spPr>
        <p:txBody>
          <a:bodyPr wrap="square" rtlCol="0">
            <a:spAutoFit/>
          </a:bodyPr>
          <a:lstStyle/>
          <a:p>
            <a:pPr algn="ctr"/>
            <a:r>
              <a:rPr lang="en-US" sz="1200" dirty="0">
                <a:solidFill>
                  <a:schemeClr val="bg2"/>
                </a:solidFill>
              </a:rPr>
              <a:t>© 2019, JRP &amp; CWM</a:t>
            </a:r>
          </a:p>
        </p:txBody>
      </p:sp>
    </p:spTree>
    <p:extLst>
      <p:ext uri="{BB962C8B-B14F-4D97-AF65-F5344CB8AC3E}">
        <p14:creationId xmlns:p14="http://schemas.microsoft.com/office/powerpoint/2010/main" val="38761079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Discussion">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2325348-601A-446F-8607-3755D0F9BD84}" type="datetime1">
              <a:rPr lang="en-US" smtClean="0"/>
              <a:t>12/8/19</a:t>
            </a:fld>
            <a:endParaRPr lang="en-US"/>
          </a:p>
        </p:txBody>
      </p:sp>
      <p:sp>
        <p:nvSpPr>
          <p:cNvPr id="5" name="Slide Number Placeholder 4"/>
          <p:cNvSpPr>
            <a:spLocks noGrp="1"/>
          </p:cNvSpPr>
          <p:nvPr>
            <p:ph type="sldNum" sz="quarter" idx="12"/>
          </p:nvPr>
        </p:nvSpPr>
        <p:spPr/>
        <p:txBody>
          <a:bodyPr/>
          <a:lstStyle/>
          <a:p>
            <a:fld id="{992EB92D-9C59-43DF-AE37-2905C50FA32A}" type="slidenum">
              <a:rPr lang="en-US" smtClean="0"/>
              <a:t>‹#›</a:t>
            </a:fld>
            <a:endParaRPr lang="en-US"/>
          </a:p>
        </p:txBody>
      </p:sp>
      <p:sp>
        <p:nvSpPr>
          <p:cNvPr id="2" name="Freeform 1"/>
          <p:cNvSpPr/>
          <p:nvPr/>
        </p:nvSpPr>
        <p:spPr>
          <a:xfrm>
            <a:off x="0" y="-17721"/>
            <a:ext cx="7938977" cy="6875721"/>
          </a:xfrm>
          <a:custGeom>
            <a:avLst/>
            <a:gdLst>
              <a:gd name="connsiteX0" fmla="*/ 6096000 w 7938977"/>
              <a:gd name="connsiteY0" fmla="*/ 6875721 h 6875721"/>
              <a:gd name="connsiteX1" fmla="*/ 0 w 7938977"/>
              <a:gd name="connsiteY1" fmla="*/ 6875721 h 6875721"/>
              <a:gd name="connsiteX2" fmla="*/ 0 w 7938977"/>
              <a:gd name="connsiteY2" fmla="*/ 0 h 6875721"/>
              <a:gd name="connsiteX3" fmla="*/ 7938977 w 7938977"/>
              <a:gd name="connsiteY3" fmla="*/ 0 h 6875721"/>
              <a:gd name="connsiteX4" fmla="*/ 6096000 w 7938977"/>
              <a:gd name="connsiteY4" fmla="*/ 6875721 h 68757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38977" h="6875721">
                <a:moveTo>
                  <a:pt x="6096000" y="6875721"/>
                </a:moveTo>
                <a:lnTo>
                  <a:pt x="0" y="6875721"/>
                </a:lnTo>
                <a:lnTo>
                  <a:pt x="0" y="0"/>
                </a:lnTo>
                <a:lnTo>
                  <a:pt x="7938977" y="0"/>
                </a:lnTo>
                <a:lnTo>
                  <a:pt x="6096000" y="6875721"/>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6351182" y="-24809"/>
            <a:ext cx="5833730" cy="6875721"/>
          </a:xfrm>
          <a:custGeom>
            <a:avLst/>
            <a:gdLst>
              <a:gd name="connsiteX0" fmla="*/ 0 w 5833730"/>
              <a:gd name="connsiteY0" fmla="*/ 6875721 h 6875721"/>
              <a:gd name="connsiteX1" fmla="*/ 1857153 w 5833730"/>
              <a:gd name="connsiteY1" fmla="*/ 0 h 6875721"/>
              <a:gd name="connsiteX2" fmla="*/ 5833730 w 5833730"/>
              <a:gd name="connsiteY2" fmla="*/ 14176 h 6875721"/>
              <a:gd name="connsiteX3" fmla="*/ 5833730 w 5833730"/>
              <a:gd name="connsiteY3" fmla="*/ 6875721 h 6875721"/>
              <a:gd name="connsiteX4" fmla="*/ 0 w 5833730"/>
              <a:gd name="connsiteY4" fmla="*/ 6875721 h 68757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3730" h="6875721">
                <a:moveTo>
                  <a:pt x="0" y="6875721"/>
                </a:moveTo>
                <a:lnTo>
                  <a:pt x="1857153" y="0"/>
                </a:lnTo>
                <a:lnTo>
                  <a:pt x="5833730" y="14176"/>
                </a:lnTo>
                <a:lnTo>
                  <a:pt x="5833730" y="6875721"/>
                </a:lnTo>
                <a:lnTo>
                  <a:pt x="0" y="6875721"/>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1"/>
          <p:cNvSpPr>
            <a:spLocks noGrp="1"/>
          </p:cNvSpPr>
          <p:nvPr>
            <p:ph type="body" sz="quarter" idx="13" hasCustomPrompt="1"/>
          </p:nvPr>
        </p:nvSpPr>
        <p:spPr>
          <a:xfrm>
            <a:off x="623888" y="701675"/>
            <a:ext cx="4572000" cy="5521325"/>
          </a:xfrm>
        </p:spPr>
        <p:txBody>
          <a:bodyPr anchor="ctr">
            <a:normAutofit/>
          </a:bodyPr>
          <a:lstStyle>
            <a:lvl1pPr marL="0" indent="0" algn="l">
              <a:buNone/>
              <a:defRPr sz="3500" baseline="0">
                <a:solidFill>
                  <a:schemeClr val="tx1">
                    <a:lumMod val="85000"/>
                    <a:lumOff val="15000"/>
                  </a:schemeClr>
                </a:solidFill>
                <a:latin typeface="+mj-lt"/>
              </a:defRPr>
            </a:lvl1pPr>
          </a:lstStyle>
          <a:p>
            <a:pPr lvl="0"/>
            <a:r>
              <a:rPr lang="en-US" dirty="0"/>
              <a:t>Click to edit title</a:t>
            </a:r>
          </a:p>
        </p:txBody>
      </p:sp>
      <p:sp>
        <p:nvSpPr>
          <p:cNvPr id="14" name="Text Placeholder 13"/>
          <p:cNvSpPr>
            <a:spLocks noGrp="1"/>
          </p:cNvSpPr>
          <p:nvPr>
            <p:ph type="body" sz="quarter" idx="14" hasCustomPrompt="1"/>
          </p:nvPr>
        </p:nvSpPr>
        <p:spPr>
          <a:xfrm>
            <a:off x="7972758" y="1995672"/>
            <a:ext cx="3630612" cy="2870200"/>
          </a:xfrm>
        </p:spPr>
        <p:txBody>
          <a:bodyPr anchor="ctr"/>
          <a:lstStyle>
            <a:lvl1pPr marL="0" indent="0" algn="ctr">
              <a:buNone/>
              <a:defRPr baseline="0"/>
            </a:lvl1pPr>
          </a:lstStyle>
          <a:p>
            <a:pPr lvl="0"/>
            <a:r>
              <a:rPr lang="en-US" dirty="0"/>
              <a:t>Click to edit text</a:t>
            </a:r>
          </a:p>
        </p:txBody>
      </p:sp>
    </p:spTree>
    <p:extLst>
      <p:ext uri="{BB962C8B-B14F-4D97-AF65-F5344CB8AC3E}">
        <p14:creationId xmlns:p14="http://schemas.microsoft.com/office/powerpoint/2010/main" val="30161598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A3ABB-D689-AE4C-89BF-375B947EE920}"/>
              </a:ext>
            </a:extLst>
          </p:cNvPr>
          <p:cNvSpPr>
            <a:spLocks noGrp="1"/>
          </p:cNvSpPr>
          <p:nvPr>
            <p:ph type="title"/>
          </p:nvPr>
        </p:nvSpPr>
        <p:spPr/>
        <p:txBody>
          <a:bodyPr/>
          <a:lstStyle>
            <a:lvl1pPr>
              <a:defRPr>
                <a:solidFill>
                  <a:schemeClr val="accent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E935089-E30F-F64B-A58F-359D31AD8C86}"/>
              </a:ext>
            </a:extLst>
          </p:cNvPr>
          <p:cNvSpPr>
            <a:spLocks noGrp="1"/>
          </p:cNvSpPr>
          <p:nvPr>
            <p:ph idx="1"/>
          </p:nvPr>
        </p:nvSpPr>
        <p:spPr>
          <a:xfrm>
            <a:off x="838200" y="1825625"/>
            <a:ext cx="10515600" cy="3839451"/>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3755608"/>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F3CDD-B7B8-6647-855A-BEE5364AC4A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61FB18F-4457-C04D-870D-DC0F357003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9788D62-4A89-9444-A0A7-2177DB48ADC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0551496-856C-504E-BCB5-DEC6738696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3792A74-3F46-2448-948E-AB5D975CF19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6B3B627-F6CA-AF4B-93AE-FAC452731887}"/>
              </a:ext>
            </a:extLst>
          </p:cNvPr>
          <p:cNvSpPr>
            <a:spLocks noGrp="1"/>
          </p:cNvSpPr>
          <p:nvPr>
            <p:ph type="dt" sz="half" idx="10"/>
          </p:nvPr>
        </p:nvSpPr>
        <p:spPr/>
        <p:txBody>
          <a:bodyPr/>
          <a:lstStyle/>
          <a:p>
            <a:fld id="{8BACBE5A-8FDB-8E4E-BE90-6E013FE8C930}" type="datetimeFigureOut">
              <a:rPr lang="en-US" smtClean="0"/>
              <a:t>12/8/19</a:t>
            </a:fld>
            <a:endParaRPr lang="en-US"/>
          </a:p>
        </p:txBody>
      </p:sp>
      <p:sp>
        <p:nvSpPr>
          <p:cNvPr id="8" name="Footer Placeholder 7">
            <a:extLst>
              <a:ext uri="{FF2B5EF4-FFF2-40B4-BE49-F238E27FC236}">
                <a16:creationId xmlns:a16="http://schemas.microsoft.com/office/drawing/2014/main" id="{313560E1-0A67-0D4D-94EA-880685BDD6D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00452F2-881A-3D40-BA40-72D7A0FB8516}"/>
              </a:ext>
            </a:extLst>
          </p:cNvPr>
          <p:cNvSpPr>
            <a:spLocks noGrp="1"/>
          </p:cNvSpPr>
          <p:nvPr>
            <p:ph type="sldNum" sz="quarter" idx="12"/>
          </p:nvPr>
        </p:nvSpPr>
        <p:spPr/>
        <p:txBody>
          <a:bodyPr/>
          <a:lstStyle/>
          <a:p>
            <a:fld id="{15031FA4-A905-194A-98D5-2DDCDBE933EC}" type="slidenum">
              <a:rPr lang="en-US" smtClean="0"/>
              <a:t>‹#›</a:t>
            </a:fld>
            <a:endParaRPr lang="en-US"/>
          </a:p>
        </p:txBody>
      </p:sp>
    </p:spTree>
    <p:extLst>
      <p:ext uri="{BB962C8B-B14F-4D97-AF65-F5344CB8AC3E}">
        <p14:creationId xmlns:p14="http://schemas.microsoft.com/office/powerpoint/2010/main" val="21942984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lstStyle>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3" name="Google Shape;13;p2"/>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lstStyle>
            <a:lvl1pPr marR="0" lvl="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14" name="Google Shape;14;p2"/>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fld id="{BFC0DB0D-4EAD-4114-A801-9A79935C59C7}" type="datetime1">
              <a:rPr lang="en-US" smtClean="0"/>
              <a:t>12/8/19</a:t>
            </a:fld>
            <a:endParaRPr/>
          </a:p>
        </p:txBody>
      </p:sp>
      <p:sp>
        <p:nvSpPr>
          <p:cNvPr id="15" name="Google Shape;15;p2"/>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 name="Google Shape;16;p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7" name="Google Shape;8;p1"/>
          <p:cNvSpPr txBox="1">
            <a:spLocks/>
          </p:cNvSpPr>
          <p:nvPr userDrawn="1"/>
        </p:nvSpPr>
        <p:spPr>
          <a:xfrm>
            <a:off x="0" y="6492900"/>
            <a:ext cx="2743200" cy="365100"/>
          </a:xfrm>
          <a:prstGeom prst="rect">
            <a:avLst/>
          </a:prstGeom>
          <a:noFill/>
          <a:ln>
            <a:noFill/>
          </a:ln>
        </p:spPr>
        <p:txBody>
          <a:bodyPr spcFirstLastPara="1" wrap="square" lIns="91425" tIns="45700" rIns="91425" bIns="45700" anchor="ctr"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r>
              <a:rPr lang="en-US"/>
              <a:t>© 2019, CWM</a:t>
            </a:r>
            <a:endParaRPr lang="en-US" dirty="0"/>
          </a:p>
        </p:txBody>
      </p:sp>
    </p:spTree>
    <p:extLst>
      <p:ext uri="{BB962C8B-B14F-4D97-AF65-F5344CB8AC3E}">
        <p14:creationId xmlns:p14="http://schemas.microsoft.com/office/powerpoint/2010/main" val="19480864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25" name="Google Shape;25;p4"/>
          <p:cNvSpPr txBox="1">
            <a:spLocks noGrp="1"/>
          </p:cNvSpPr>
          <p:nvPr>
            <p:ph type="body" idx="1"/>
          </p:nvPr>
        </p:nvSpPr>
        <p:spPr>
          <a:xfrm>
            <a:off x="831850" y="4589463"/>
            <a:ext cx="10515600" cy="1500300"/>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00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26" name="Google Shape;26;p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fld id="{9EE8344E-6B55-4894-874F-448018D3BACB}" type="datetime1">
              <a:rPr lang="en-US" smtClean="0"/>
              <a:t>12/8/19</a:t>
            </a:fld>
            <a:endParaRPr/>
          </a:p>
        </p:txBody>
      </p:sp>
      <p:sp>
        <p:nvSpPr>
          <p:cNvPr id="27" name="Google Shape;27;p4"/>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8" name="Google Shape;28;p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7" name="Google Shape;8;p1"/>
          <p:cNvSpPr txBox="1">
            <a:spLocks/>
          </p:cNvSpPr>
          <p:nvPr userDrawn="1"/>
        </p:nvSpPr>
        <p:spPr>
          <a:xfrm>
            <a:off x="0" y="6492900"/>
            <a:ext cx="2743200" cy="365100"/>
          </a:xfrm>
          <a:prstGeom prst="rect">
            <a:avLst/>
          </a:prstGeom>
          <a:noFill/>
          <a:ln>
            <a:noFill/>
          </a:ln>
        </p:spPr>
        <p:txBody>
          <a:bodyPr spcFirstLastPara="1" wrap="square" lIns="91425" tIns="45700" rIns="91425" bIns="45700" anchor="ctr"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r>
              <a:rPr lang="en-US"/>
              <a:t>© 2019, CWM</a:t>
            </a:r>
            <a:endParaRPr lang="en-US" dirty="0"/>
          </a:p>
        </p:txBody>
      </p:sp>
    </p:spTree>
    <p:extLst>
      <p:ext uri="{BB962C8B-B14F-4D97-AF65-F5344CB8AC3E}">
        <p14:creationId xmlns:p14="http://schemas.microsoft.com/office/powerpoint/2010/main" val="25218619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31" name="Google Shape;31;p5"/>
          <p:cNvSpPr txBox="1">
            <a:spLocks noGrp="1"/>
          </p:cNvSpPr>
          <p:nvPr>
            <p:ph type="body" idx="1"/>
          </p:nvPr>
        </p:nvSpPr>
        <p:spPr>
          <a:xfrm>
            <a:off x="838200" y="1825625"/>
            <a:ext cx="5181600" cy="4351200"/>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 name="Google Shape;32;p5"/>
          <p:cNvSpPr txBox="1">
            <a:spLocks noGrp="1"/>
          </p:cNvSpPr>
          <p:nvPr>
            <p:ph type="body" idx="2"/>
          </p:nvPr>
        </p:nvSpPr>
        <p:spPr>
          <a:xfrm>
            <a:off x="6172200" y="1825625"/>
            <a:ext cx="5181600" cy="4351200"/>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3" name="Google Shape;33;p5"/>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fld id="{BC3F5C57-1436-4612-A780-7644EDF3C4FB}" type="datetime1">
              <a:rPr lang="en-US" smtClean="0"/>
              <a:t>12/8/19</a:t>
            </a:fld>
            <a:endParaRPr/>
          </a:p>
        </p:txBody>
      </p:sp>
      <p:sp>
        <p:nvSpPr>
          <p:cNvPr id="34" name="Google Shape;34;p5"/>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5" name="Google Shape;35;p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8" name="Google Shape;8;p1"/>
          <p:cNvSpPr txBox="1">
            <a:spLocks/>
          </p:cNvSpPr>
          <p:nvPr userDrawn="1"/>
        </p:nvSpPr>
        <p:spPr>
          <a:xfrm>
            <a:off x="0" y="6492900"/>
            <a:ext cx="2743200" cy="365100"/>
          </a:xfrm>
          <a:prstGeom prst="rect">
            <a:avLst/>
          </a:prstGeom>
          <a:noFill/>
          <a:ln>
            <a:noFill/>
          </a:ln>
        </p:spPr>
        <p:txBody>
          <a:bodyPr spcFirstLastPara="1" wrap="square" lIns="91425" tIns="45700" rIns="91425" bIns="45700" anchor="ctr"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r>
              <a:rPr lang="en-US"/>
              <a:t>© 2019, CWM</a:t>
            </a:r>
            <a:endParaRPr lang="en-US" dirty="0"/>
          </a:p>
        </p:txBody>
      </p:sp>
    </p:spTree>
    <p:extLst>
      <p:ext uri="{BB962C8B-B14F-4D97-AF65-F5344CB8AC3E}">
        <p14:creationId xmlns:p14="http://schemas.microsoft.com/office/powerpoint/2010/main" val="31892371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839788" y="365125"/>
            <a:ext cx="10515600" cy="1325700"/>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38" name="Google Shape;38;p6"/>
          <p:cNvSpPr txBox="1">
            <a:spLocks noGrp="1"/>
          </p:cNvSpPr>
          <p:nvPr>
            <p:ph type="body" idx="1"/>
          </p:nvPr>
        </p:nvSpPr>
        <p:spPr>
          <a:xfrm>
            <a:off x="839788" y="1681163"/>
            <a:ext cx="5157900" cy="823800"/>
          </a:xfrm>
          <a:prstGeom prst="rect">
            <a:avLst/>
          </a:prstGeom>
          <a:noFill/>
          <a:ln>
            <a:noFill/>
          </a:ln>
        </p:spPr>
        <p:txBody>
          <a:bodyPr spcFirstLastPara="1" wrap="square" lIns="91425" tIns="45700" rIns="91425" bIns="45700" anchor="b" anchorCtr="0"/>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39" name="Google Shape;39;p6"/>
          <p:cNvSpPr txBox="1">
            <a:spLocks noGrp="1"/>
          </p:cNvSpPr>
          <p:nvPr>
            <p:ph type="body" idx="2"/>
          </p:nvPr>
        </p:nvSpPr>
        <p:spPr>
          <a:xfrm>
            <a:off x="839788" y="2505075"/>
            <a:ext cx="5157900" cy="3684600"/>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0" name="Google Shape;40;p6"/>
          <p:cNvSpPr txBox="1">
            <a:spLocks noGrp="1"/>
          </p:cNvSpPr>
          <p:nvPr>
            <p:ph type="body" idx="3"/>
          </p:nvPr>
        </p:nvSpPr>
        <p:spPr>
          <a:xfrm>
            <a:off x="6172200" y="1681163"/>
            <a:ext cx="5183100" cy="823800"/>
          </a:xfrm>
          <a:prstGeom prst="rect">
            <a:avLst/>
          </a:prstGeom>
          <a:noFill/>
          <a:ln>
            <a:noFill/>
          </a:ln>
        </p:spPr>
        <p:txBody>
          <a:bodyPr spcFirstLastPara="1" wrap="square" lIns="91425" tIns="45700" rIns="91425" bIns="45700" anchor="b" anchorCtr="0"/>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1" name="Google Shape;41;p6"/>
          <p:cNvSpPr txBox="1">
            <a:spLocks noGrp="1"/>
          </p:cNvSpPr>
          <p:nvPr>
            <p:ph type="body" idx="4"/>
          </p:nvPr>
        </p:nvSpPr>
        <p:spPr>
          <a:xfrm>
            <a:off x="6172200" y="2505075"/>
            <a:ext cx="5183100" cy="3684600"/>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2" name="Google Shape;42;p6"/>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fld id="{2F7A73D3-5AF4-433A-990E-57F6295769AC}" type="datetime1">
              <a:rPr lang="en-US" smtClean="0"/>
              <a:t>12/8/19</a:t>
            </a:fld>
            <a:endParaRPr/>
          </a:p>
        </p:txBody>
      </p:sp>
      <p:sp>
        <p:nvSpPr>
          <p:cNvPr id="43" name="Google Shape;43;p6"/>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4" name="Google Shape;44;p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0" name="Google Shape;8;p1"/>
          <p:cNvSpPr txBox="1">
            <a:spLocks/>
          </p:cNvSpPr>
          <p:nvPr userDrawn="1"/>
        </p:nvSpPr>
        <p:spPr>
          <a:xfrm>
            <a:off x="0" y="6492900"/>
            <a:ext cx="2743200" cy="365100"/>
          </a:xfrm>
          <a:prstGeom prst="rect">
            <a:avLst/>
          </a:prstGeom>
          <a:noFill/>
          <a:ln>
            <a:noFill/>
          </a:ln>
        </p:spPr>
        <p:txBody>
          <a:bodyPr spcFirstLastPara="1" wrap="square" lIns="91425" tIns="45700" rIns="91425" bIns="45700" anchor="ctr"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r>
              <a:rPr lang="en-US"/>
              <a:t>© 2019, CWM</a:t>
            </a:r>
            <a:endParaRPr lang="en-US" dirty="0"/>
          </a:p>
        </p:txBody>
      </p:sp>
    </p:spTree>
    <p:extLst>
      <p:ext uri="{BB962C8B-B14F-4D97-AF65-F5344CB8AC3E}">
        <p14:creationId xmlns:p14="http://schemas.microsoft.com/office/powerpoint/2010/main" val="38358978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5"/>
        <p:cNvGrpSpPr/>
        <p:nvPr/>
      </p:nvGrpSpPr>
      <p:grpSpPr>
        <a:xfrm>
          <a:off x="0" y="0"/>
          <a:ext cx="0" cy="0"/>
          <a:chOff x="0" y="0"/>
          <a:chExt cx="0" cy="0"/>
        </a:xfrm>
      </p:grpSpPr>
      <p:sp>
        <p:nvSpPr>
          <p:cNvPr id="46" name="Google Shape;46;p7"/>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47" name="Google Shape;47;p7"/>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fld id="{31FD1A2A-EBEF-481C-9F60-40BA2FA2E5C6}" type="datetime1">
              <a:rPr lang="en-US" smtClean="0"/>
              <a:t>12/8/19</a:t>
            </a:fld>
            <a:endParaRPr/>
          </a:p>
        </p:txBody>
      </p:sp>
      <p:sp>
        <p:nvSpPr>
          <p:cNvPr id="48" name="Google Shape;48;p7"/>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9" name="Google Shape;49;p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6" name="Google Shape;8;p1"/>
          <p:cNvSpPr txBox="1">
            <a:spLocks/>
          </p:cNvSpPr>
          <p:nvPr userDrawn="1"/>
        </p:nvSpPr>
        <p:spPr>
          <a:xfrm>
            <a:off x="0" y="6492900"/>
            <a:ext cx="2743200" cy="365100"/>
          </a:xfrm>
          <a:prstGeom prst="rect">
            <a:avLst/>
          </a:prstGeom>
          <a:noFill/>
          <a:ln>
            <a:noFill/>
          </a:ln>
        </p:spPr>
        <p:txBody>
          <a:bodyPr spcFirstLastPara="1" wrap="square" lIns="91425" tIns="45700" rIns="91425" bIns="45700" anchor="ctr"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r>
              <a:rPr lang="en-US"/>
              <a:t>© 2019, CWM</a:t>
            </a:r>
            <a:endParaRPr lang="en-US" dirty="0"/>
          </a:p>
        </p:txBody>
      </p:sp>
    </p:spTree>
    <p:extLst>
      <p:ext uri="{BB962C8B-B14F-4D97-AF65-F5344CB8AC3E}">
        <p14:creationId xmlns:p14="http://schemas.microsoft.com/office/powerpoint/2010/main" val="3553174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8"/>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fld id="{0A026460-B9AA-4C51-8447-D674CB54474A}" type="datetime1">
              <a:rPr lang="en-US" smtClean="0"/>
              <a:t>12/8/19</a:t>
            </a:fld>
            <a:endParaRPr/>
          </a:p>
        </p:txBody>
      </p:sp>
      <p:sp>
        <p:nvSpPr>
          <p:cNvPr id="52" name="Google Shape;52;p8"/>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3" name="Google Shape;53;p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6739921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63" name="Google Shape;63;p10"/>
          <p:cNvSpPr>
            <a:spLocks noGrp="1"/>
          </p:cNvSpPr>
          <p:nvPr>
            <p:ph type="pic" idx="2"/>
          </p:nvPr>
        </p:nvSpPr>
        <p:spPr>
          <a:xfrm>
            <a:off x="5183188" y="987425"/>
            <a:ext cx="6172200" cy="48735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Google Shape;64;p10"/>
          <p:cNvSpPr txBox="1">
            <a:spLocks noGrp="1"/>
          </p:cNvSpPr>
          <p:nvPr>
            <p:ph type="body" idx="1"/>
          </p:nvPr>
        </p:nvSpPr>
        <p:spPr>
          <a:xfrm>
            <a:off x="839788" y="2057400"/>
            <a:ext cx="3932100" cy="3811500"/>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5" name="Google Shape;65;p10"/>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fld id="{D7FD202A-3633-4306-A382-E7AE71C0B80B}" type="datetime1">
              <a:rPr lang="en-US" smtClean="0"/>
              <a:t>12/8/19</a:t>
            </a:fld>
            <a:endParaRPr/>
          </a:p>
        </p:txBody>
      </p:sp>
      <p:sp>
        <p:nvSpPr>
          <p:cNvPr id="66" name="Google Shape;66;p10"/>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7" name="Google Shape;67;p1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8" name="Google Shape;8;p1"/>
          <p:cNvSpPr txBox="1">
            <a:spLocks/>
          </p:cNvSpPr>
          <p:nvPr userDrawn="1"/>
        </p:nvSpPr>
        <p:spPr>
          <a:xfrm>
            <a:off x="0" y="6492900"/>
            <a:ext cx="2743200" cy="365100"/>
          </a:xfrm>
          <a:prstGeom prst="rect">
            <a:avLst/>
          </a:prstGeom>
          <a:noFill/>
          <a:ln>
            <a:noFill/>
          </a:ln>
        </p:spPr>
        <p:txBody>
          <a:bodyPr spcFirstLastPara="1" wrap="square" lIns="91425" tIns="45700" rIns="91425" bIns="45700" anchor="ctr"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r>
              <a:rPr lang="en-US"/>
              <a:t>© 2019, CWM</a:t>
            </a:r>
            <a:endParaRPr lang="en-US" dirty="0"/>
          </a:p>
        </p:txBody>
      </p:sp>
    </p:spTree>
    <p:extLst>
      <p:ext uri="{BB962C8B-B14F-4D97-AF65-F5344CB8AC3E}">
        <p14:creationId xmlns:p14="http://schemas.microsoft.com/office/powerpoint/2010/main" val="3636417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er and short Titl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C05D112-C09C-4735-A98E-A9FC39FF6630}" type="datetime1">
              <a:rPr lang="en-US" smtClean="0"/>
              <a:t>12/8/19</a:t>
            </a:fld>
            <a:endParaRPr lang="en-US"/>
          </a:p>
        </p:txBody>
      </p:sp>
      <p:sp>
        <p:nvSpPr>
          <p:cNvPr id="5" name="Slide Number Placeholder 4"/>
          <p:cNvSpPr>
            <a:spLocks noGrp="1"/>
          </p:cNvSpPr>
          <p:nvPr>
            <p:ph type="sldNum" sz="quarter" idx="12"/>
          </p:nvPr>
        </p:nvSpPr>
        <p:spPr>
          <a:xfrm>
            <a:off x="8610599" y="6356350"/>
            <a:ext cx="3234629" cy="365125"/>
          </a:xfrm>
        </p:spPr>
        <p:txBody>
          <a:bodyPr anchor="t"/>
          <a:lstStyle/>
          <a:p>
            <a:fld id="{992EB92D-9C59-43DF-AE37-2905C50FA32A}" type="slidenum">
              <a:rPr lang="en-US" smtClean="0"/>
              <a:t>‹#›</a:t>
            </a:fld>
            <a:endParaRPr lang="en-US"/>
          </a:p>
        </p:txBody>
      </p:sp>
      <p:pic>
        <p:nvPicPr>
          <p:cNvPr id="6" name="Content Placeholder 24"/>
          <p:cNvPicPr>
            <a:picLocks noChangeAspect="1"/>
          </p:cNvPicPr>
          <p:nvPr/>
        </p:nvPicPr>
        <p:blipFill rotWithShape="1">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366470" y="508508"/>
            <a:ext cx="1020370" cy="636969"/>
          </a:xfrm>
          <a:prstGeom prst="rect">
            <a:avLst/>
          </a:prstGeom>
        </p:spPr>
      </p:pic>
      <p:sp>
        <p:nvSpPr>
          <p:cNvPr id="7" name="Oval 6"/>
          <p:cNvSpPr/>
          <p:nvPr/>
        </p:nvSpPr>
        <p:spPr>
          <a:xfrm>
            <a:off x="289560" y="278353"/>
            <a:ext cx="1097280" cy="1097280"/>
          </a:xfrm>
          <a:prstGeom prst="ellipse">
            <a:avLst/>
          </a:prstGeom>
          <a:noFill/>
          <a:ln w="76200" cmpd="thickThi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flipV="1">
            <a:off x="1421069" y="942226"/>
            <a:ext cx="10424160" cy="1514"/>
          </a:xfrm>
          <a:prstGeom prst="line">
            <a:avLst/>
          </a:prstGeom>
          <a:ln w="66675" cap="rnd" cmpd="thinThick">
            <a:solidFill>
              <a:schemeClr val="bg1">
                <a:lumMod val="50000"/>
              </a:schemeClr>
            </a:solidFill>
            <a:tailEnd type="none"/>
          </a:ln>
        </p:spPr>
        <p:style>
          <a:lnRef idx="1">
            <a:schemeClr val="accent1"/>
          </a:lnRef>
          <a:fillRef idx="0">
            <a:schemeClr val="accent1"/>
          </a:fillRef>
          <a:effectRef idx="0">
            <a:schemeClr val="accent1"/>
          </a:effectRef>
          <a:fontRef idx="minor">
            <a:schemeClr val="tx1"/>
          </a:fontRef>
        </p:style>
      </p:cxnSp>
      <p:sp>
        <p:nvSpPr>
          <p:cNvPr id="10" name="Text Placeholder 12"/>
          <p:cNvSpPr>
            <a:spLocks noGrp="1"/>
          </p:cNvSpPr>
          <p:nvPr>
            <p:ph type="body" sz="quarter" idx="15" hasCustomPrompt="1"/>
          </p:nvPr>
        </p:nvSpPr>
        <p:spPr>
          <a:xfrm>
            <a:off x="1445419" y="389328"/>
            <a:ext cx="9301162" cy="493786"/>
          </a:xfrm>
        </p:spPr>
        <p:txBody>
          <a:bodyPr>
            <a:normAutofit/>
          </a:bodyPr>
          <a:lstStyle>
            <a:lvl1pPr marL="0" indent="0" algn="l">
              <a:buFontTx/>
              <a:buNone/>
              <a:defRPr sz="2800">
                <a:latin typeface="+mj-lt"/>
              </a:defRPr>
            </a:lvl1pPr>
            <a:lvl2pPr marL="457200" indent="0" algn="ctr">
              <a:buFontTx/>
              <a:buNone/>
              <a:defRPr sz="2000">
                <a:latin typeface="+mj-lt"/>
              </a:defRPr>
            </a:lvl2pPr>
            <a:lvl3pPr marL="914400" indent="0" algn="ctr">
              <a:buFontTx/>
              <a:buNone/>
              <a:defRPr sz="2000">
                <a:latin typeface="+mj-lt"/>
              </a:defRPr>
            </a:lvl3pPr>
            <a:lvl4pPr marL="1371600" indent="0" algn="ctr">
              <a:buFontTx/>
              <a:buNone/>
              <a:defRPr sz="2000">
                <a:latin typeface="+mj-lt"/>
              </a:defRPr>
            </a:lvl4pPr>
            <a:lvl5pPr marL="1828800" indent="0" algn="ctr">
              <a:buFontTx/>
              <a:buNone/>
              <a:defRPr sz="2000">
                <a:latin typeface="+mj-lt"/>
              </a:defRPr>
            </a:lvl5pPr>
          </a:lstStyle>
          <a:p>
            <a:pPr lvl="0"/>
            <a:r>
              <a:rPr lang="en-US" dirty="0"/>
              <a:t>Click to edit title</a:t>
            </a:r>
          </a:p>
        </p:txBody>
      </p:sp>
    </p:spTree>
    <p:extLst>
      <p:ext uri="{BB962C8B-B14F-4D97-AF65-F5344CB8AC3E}">
        <p14:creationId xmlns:p14="http://schemas.microsoft.com/office/powerpoint/2010/main" val="33796392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70" name="Google Shape;70;p11"/>
          <p:cNvSpPr txBox="1">
            <a:spLocks noGrp="1"/>
          </p:cNvSpPr>
          <p:nvPr>
            <p:ph type="body" idx="1"/>
          </p:nvPr>
        </p:nvSpPr>
        <p:spPr>
          <a:xfrm rot="5400000">
            <a:off x="3920400" y="-1256575"/>
            <a:ext cx="4351200" cy="10515600"/>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1" name="Google Shape;71;p11"/>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fld id="{0DD0C3F7-8715-46B4-A328-844D8C3AB069}" type="datetime1">
              <a:rPr lang="en-US" smtClean="0"/>
              <a:t>12/8/19</a:t>
            </a:fld>
            <a:endParaRPr/>
          </a:p>
        </p:txBody>
      </p:sp>
      <p:sp>
        <p:nvSpPr>
          <p:cNvPr id="72" name="Google Shape;72;p11"/>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3" name="Google Shape;73;p1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7" name="Google Shape;8;p1"/>
          <p:cNvSpPr txBox="1">
            <a:spLocks/>
          </p:cNvSpPr>
          <p:nvPr userDrawn="1"/>
        </p:nvSpPr>
        <p:spPr>
          <a:xfrm>
            <a:off x="0" y="6492900"/>
            <a:ext cx="2743200" cy="365100"/>
          </a:xfrm>
          <a:prstGeom prst="rect">
            <a:avLst/>
          </a:prstGeom>
          <a:noFill/>
          <a:ln>
            <a:noFill/>
          </a:ln>
        </p:spPr>
        <p:txBody>
          <a:bodyPr spcFirstLastPara="1" wrap="square" lIns="91425" tIns="45700" rIns="91425" bIns="45700" anchor="ctr"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r>
              <a:rPr lang="en-US"/>
              <a:t>© 2019, CWM</a:t>
            </a:r>
            <a:endParaRPr lang="en-US" dirty="0"/>
          </a:p>
        </p:txBody>
      </p:sp>
    </p:spTree>
    <p:extLst>
      <p:ext uri="{BB962C8B-B14F-4D97-AF65-F5344CB8AC3E}">
        <p14:creationId xmlns:p14="http://schemas.microsoft.com/office/powerpoint/2010/main" val="37049691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7133400" y="1956625"/>
            <a:ext cx="5811900" cy="2628900"/>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76" name="Google Shape;76;p12"/>
          <p:cNvSpPr txBox="1">
            <a:spLocks noGrp="1"/>
          </p:cNvSpPr>
          <p:nvPr>
            <p:ph type="body" idx="1"/>
          </p:nvPr>
        </p:nvSpPr>
        <p:spPr>
          <a:xfrm rot="5400000">
            <a:off x="1799400" y="-596075"/>
            <a:ext cx="5811900" cy="7734300"/>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7" name="Google Shape;77;p12"/>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fld id="{533001F2-DFA6-4CAB-A56C-351B923E2712}" type="datetime1">
              <a:rPr lang="en-US" smtClean="0"/>
              <a:t>12/8/19</a:t>
            </a:fld>
            <a:endParaRPr/>
          </a:p>
        </p:txBody>
      </p:sp>
      <p:sp>
        <p:nvSpPr>
          <p:cNvPr id="78" name="Google Shape;78;p12"/>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9" name="Google Shape;79;p1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7" name="Google Shape;8;p1"/>
          <p:cNvSpPr txBox="1">
            <a:spLocks/>
          </p:cNvSpPr>
          <p:nvPr userDrawn="1"/>
        </p:nvSpPr>
        <p:spPr>
          <a:xfrm>
            <a:off x="0" y="6492900"/>
            <a:ext cx="2743200" cy="365100"/>
          </a:xfrm>
          <a:prstGeom prst="rect">
            <a:avLst/>
          </a:prstGeom>
          <a:noFill/>
          <a:ln>
            <a:noFill/>
          </a:ln>
        </p:spPr>
        <p:txBody>
          <a:bodyPr spcFirstLastPara="1" wrap="square" lIns="91425" tIns="45700" rIns="91425" bIns="45700" anchor="ctr"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r>
              <a:rPr lang="en-US" dirty="0"/>
              <a:t>© 2019, CWM</a:t>
            </a:r>
          </a:p>
        </p:txBody>
      </p:sp>
    </p:spTree>
    <p:extLst>
      <p:ext uri="{BB962C8B-B14F-4D97-AF65-F5344CB8AC3E}">
        <p14:creationId xmlns:p14="http://schemas.microsoft.com/office/powerpoint/2010/main" val="27787066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1_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985434" y="2524509"/>
            <a:ext cx="8221133" cy="609398"/>
          </a:xfrm>
          <a:prstGeom prst="rect">
            <a:avLst/>
          </a:prstGeom>
        </p:spPr>
        <p:txBody>
          <a:bodyPr wrap="square" lIns="0" tIns="0" rIns="0" bIns="0">
            <a:spAutoFit/>
          </a:bodyPr>
          <a:lstStyle>
            <a:lvl1pPr>
              <a:defRPr sz="4400" b="0" i="0">
                <a:solidFill>
                  <a:schemeClr val="tx1"/>
                </a:solidFill>
                <a:latin typeface="Calibri"/>
                <a:cs typeface="Calibri"/>
              </a:defRPr>
            </a:lvl1pPr>
          </a:lstStyle>
          <a:p>
            <a:endParaRPr/>
          </a:p>
        </p:txBody>
      </p:sp>
      <p:sp>
        <p:nvSpPr>
          <p:cNvPr id="3" name="Holder 3"/>
          <p:cNvSpPr>
            <a:spLocks noGrp="1"/>
          </p:cNvSpPr>
          <p:nvPr>
            <p:ph type="subTitle" idx="4"/>
          </p:nvPr>
        </p:nvSpPr>
        <p:spPr>
          <a:xfrm>
            <a:off x="1828800" y="3840480"/>
            <a:ext cx="8534400" cy="51603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26894" y="5410200"/>
            <a:ext cx="2743200" cy="365100"/>
          </a:xfrm>
        </p:spPr>
        <p:txBody>
          <a:bodyPr lIns="0" tIns="0" rIns="0" bIns="0"/>
          <a:lstStyle>
            <a:lvl1pPr algn="l">
              <a:defRPr>
                <a:solidFill>
                  <a:schemeClr val="tx1">
                    <a:tint val="75000"/>
                  </a:schemeClr>
                </a:solidFill>
              </a:defRPr>
            </a:lvl1pPr>
          </a:lstStyle>
          <a:p>
            <a:fld id="{F7BC1F03-B05C-4021-8506-86937D0B57AD}" type="datetime1">
              <a:rPr lang="en-US" smtClean="0"/>
              <a:t>12/8/19</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
        <p:nvSpPr>
          <p:cNvPr id="9" name="Google Shape;8;p1"/>
          <p:cNvSpPr txBox="1">
            <a:spLocks/>
          </p:cNvSpPr>
          <p:nvPr userDrawn="1"/>
        </p:nvSpPr>
        <p:spPr>
          <a:xfrm>
            <a:off x="0" y="6492900"/>
            <a:ext cx="2743200" cy="365100"/>
          </a:xfrm>
          <a:prstGeom prst="rect">
            <a:avLst/>
          </a:prstGeom>
          <a:noFill/>
          <a:ln>
            <a:noFill/>
          </a:ln>
        </p:spPr>
        <p:txBody>
          <a:bodyPr spcFirstLastPara="1" wrap="square" lIns="91425" tIns="45700" rIns="91425" bIns="45700" anchor="ctr"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r>
              <a:rPr lang="en-US" dirty="0"/>
              <a:t>© 2019, CWM</a:t>
            </a:r>
          </a:p>
        </p:txBody>
      </p:sp>
    </p:spTree>
    <p:extLst>
      <p:ext uri="{BB962C8B-B14F-4D97-AF65-F5344CB8AC3E}">
        <p14:creationId xmlns:p14="http://schemas.microsoft.com/office/powerpoint/2010/main" val="17781896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1_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a:xfrm>
            <a:off x="533400" y="5410200"/>
            <a:ext cx="2743200" cy="365100"/>
          </a:xfrm>
        </p:spPr>
        <p:txBody>
          <a:bodyPr lIns="0" tIns="0" rIns="0" bIns="0"/>
          <a:lstStyle>
            <a:lvl1pPr algn="l">
              <a:defRPr>
                <a:solidFill>
                  <a:schemeClr val="tx1">
                    <a:tint val="75000"/>
                  </a:schemeClr>
                </a:solidFill>
              </a:defRPr>
            </a:lvl1pPr>
          </a:lstStyle>
          <a:p>
            <a:fld id="{46A01840-0393-48BF-9826-C25CD1754853}" type="datetime1">
              <a:rPr lang="en-US" smtClean="0"/>
              <a:t>12/8/19</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
        <p:nvSpPr>
          <p:cNvPr id="6" name="Google Shape;8;p1"/>
          <p:cNvSpPr txBox="1">
            <a:spLocks/>
          </p:cNvSpPr>
          <p:nvPr userDrawn="1"/>
        </p:nvSpPr>
        <p:spPr>
          <a:xfrm>
            <a:off x="0" y="6492900"/>
            <a:ext cx="2743200" cy="365100"/>
          </a:xfrm>
          <a:prstGeom prst="rect">
            <a:avLst/>
          </a:prstGeom>
          <a:noFill/>
          <a:ln>
            <a:noFill/>
          </a:ln>
        </p:spPr>
        <p:txBody>
          <a:bodyPr spcFirstLastPara="1" wrap="square" lIns="91425" tIns="45700" rIns="91425" bIns="45700" anchor="ctr"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r>
              <a:rPr lang="en-US" dirty="0"/>
              <a:t>© 2019, CWM</a:t>
            </a:r>
          </a:p>
        </p:txBody>
      </p:sp>
    </p:spTree>
    <p:extLst>
      <p:ext uri="{BB962C8B-B14F-4D97-AF65-F5344CB8AC3E}">
        <p14:creationId xmlns:p14="http://schemas.microsoft.com/office/powerpoint/2010/main" val="19499756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0" y="6173800"/>
            <a:ext cx="2743200" cy="365100"/>
          </a:xfrm>
        </p:spPr>
        <p:txBody>
          <a:bodyPr/>
          <a:lstStyle/>
          <a:p>
            <a:fld id="{F10216DC-655E-4CF0-9A26-988B195B7EB0}" type="datetime1">
              <a:rPr lang="en-US" smtClean="0"/>
              <a:t>12/8/19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7B17C9-EE62-D641-8F3A-D3F440ECB5A7}" type="slidenum">
              <a:rPr lang="en-US" smtClean="0"/>
              <a:t>‹#›</a:t>
            </a:fld>
            <a:endParaRPr lang="en-US"/>
          </a:p>
        </p:txBody>
      </p:sp>
      <p:sp>
        <p:nvSpPr>
          <p:cNvPr id="9" name="Google Shape;8;p1"/>
          <p:cNvSpPr txBox="1">
            <a:spLocks/>
          </p:cNvSpPr>
          <p:nvPr userDrawn="1"/>
        </p:nvSpPr>
        <p:spPr>
          <a:xfrm>
            <a:off x="0" y="6492900"/>
            <a:ext cx="2743200" cy="365100"/>
          </a:xfrm>
          <a:prstGeom prst="rect">
            <a:avLst/>
          </a:prstGeom>
          <a:noFill/>
          <a:ln>
            <a:noFill/>
          </a:ln>
        </p:spPr>
        <p:txBody>
          <a:bodyPr spcFirstLastPara="1" wrap="square" lIns="91425" tIns="45700" rIns="91425" bIns="45700" anchor="ctr"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r>
              <a:rPr lang="en-US" dirty="0"/>
              <a:t>© 2019, CWM</a:t>
            </a:r>
          </a:p>
        </p:txBody>
      </p:sp>
    </p:spTree>
    <p:extLst>
      <p:ext uri="{BB962C8B-B14F-4D97-AF65-F5344CB8AC3E}">
        <p14:creationId xmlns:p14="http://schemas.microsoft.com/office/powerpoint/2010/main" val="42798547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Cover Slid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B3D436A-9C66-4B35-9FC2-4AB4AED86DC1}" type="datetime1">
              <a:rPr lang="en-US" smtClean="0"/>
              <a:t>12/8/19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4A9A92-A2F3-49B4-A70E-402C847403B6}" type="slidenum">
              <a:rPr lang="en-US" smtClean="0"/>
              <a:t>‹#›</a:t>
            </a:fld>
            <a:endParaRPr lang="en-US"/>
          </a:p>
        </p:txBody>
      </p:sp>
      <p:sp>
        <p:nvSpPr>
          <p:cNvPr id="2" name="Freeform 1"/>
          <p:cNvSpPr/>
          <p:nvPr userDrawn="1"/>
        </p:nvSpPr>
        <p:spPr>
          <a:xfrm>
            <a:off x="7088" y="0"/>
            <a:ext cx="7938977" cy="6875721"/>
          </a:xfrm>
          <a:custGeom>
            <a:avLst/>
            <a:gdLst>
              <a:gd name="connsiteX0" fmla="*/ 6096000 w 7938977"/>
              <a:gd name="connsiteY0" fmla="*/ 6875721 h 6875721"/>
              <a:gd name="connsiteX1" fmla="*/ 0 w 7938977"/>
              <a:gd name="connsiteY1" fmla="*/ 6875721 h 6875721"/>
              <a:gd name="connsiteX2" fmla="*/ 0 w 7938977"/>
              <a:gd name="connsiteY2" fmla="*/ 0 h 6875721"/>
              <a:gd name="connsiteX3" fmla="*/ 7938977 w 7938977"/>
              <a:gd name="connsiteY3" fmla="*/ 0 h 6875721"/>
              <a:gd name="connsiteX4" fmla="*/ 6096000 w 7938977"/>
              <a:gd name="connsiteY4" fmla="*/ 6875721 h 68757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38977" h="6875721">
                <a:moveTo>
                  <a:pt x="6096000" y="6875721"/>
                </a:moveTo>
                <a:lnTo>
                  <a:pt x="0" y="6875721"/>
                </a:lnTo>
                <a:lnTo>
                  <a:pt x="0" y="0"/>
                </a:lnTo>
                <a:lnTo>
                  <a:pt x="7938977" y="0"/>
                </a:lnTo>
                <a:lnTo>
                  <a:pt x="6096000" y="6875721"/>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userDrawn="1"/>
        </p:nvSpPr>
        <p:spPr>
          <a:xfrm>
            <a:off x="6358270" y="-7088"/>
            <a:ext cx="5833730" cy="6875721"/>
          </a:xfrm>
          <a:custGeom>
            <a:avLst/>
            <a:gdLst>
              <a:gd name="connsiteX0" fmla="*/ 0 w 5833730"/>
              <a:gd name="connsiteY0" fmla="*/ 6875721 h 6875721"/>
              <a:gd name="connsiteX1" fmla="*/ 1857153 w 5833730"/>
              <a:gd name="connsiteY1" fmla="*/ 0 h 6875721"/>
              <a:gd name="connsiteX2" fmla="*/ 5833730 w 5833730"/>
              <a:gd name="connsiteY2" fmla="*/ 14176 h 6875721"/>
              <a:gd name="connsiteX3" fmla="*/ 5833730 w 5833730"/>
              <a:gd name="connsiteY3" fmla="*/ 6875721 h 6875721"/>
              <a:gd name="connsiteX4" fmla="*/ 0 w 5833730"/>
              <a:gd name="connsiteY4" fmla="*/ 6875721 h 68757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3730" h="6875721">
                <a:moveTo>
                  <a:pt x="0" y="6875721"/>
                </a:moveTo>
                <a:lnTo>
                  <a:pt x="1857153" y="0"/>
                </a:lnTo>
                <a:lnTo>
                  <a:pt x="5833730" y="14176"/>
                </a:lnTo>
                <a:lnTo>
                  <a:pt x="5833730" y="6875721"/>
                </a:lnTo>
                <a:lnTo>
                  <a:pt x="0" y="6875721"/>
                </a:lnTo>
                <a:close/>
              </a:path>
            </a:pathLst>
          </a:custGeom>
          <a:solidFill>
            <a:srgbClr val="E2E3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1"/>
          <p:cNvSpPr>
            <a:spLocks noGrp="1"/>
          </p:cNvSpPr>
          <p:nvPr>
            <p:ph type="body" sz="quarter" idx="13" hasCustomPrompt="1"/>
          </p:nvPr>
        </p:nvSpPr>
        <p:spPr>
          <a:xfrm>
            <a:off x="623888" y="701675"/>
            <a:ext cx="4572000" cy="5521325"/>
          </a:xfrm>
        </p:spPr>
        <p:txBody>
          <a:bodyPr anchor="ctr">
            <a:normAutofit/>
          </a:bodyPr>
          <a:lstStyle>
            <a:lvl1pPr marL="0" indent="0" algn="l">
              <a:buNone/>
              <a:defRPr sz="4000" baseline="0">
                <a:solidFill>
                  <a:schemeClr val="bg1"/>
                </a:solidFill>
                <a:latin typeface="+mj-lt"/>
              </a:defRPr>
            </a:lvl1pPr>
          </a:lstStyle>
          <a:p>
            <a:pPr lvl="0"/>
            <a:r>
              <a:rPr lang="en-US" dirty="0"/>
              <a:t>Click to edit title</a:t>
            </a:r>
          </a:p>
        </p:txBody>
      </p:sp>
      <p:sp>
        <p:nvSpPr>
          <p:cNvPr id="14" name="Text Placeholder 13"/>
          <p:cNvSpPr>
            <a:spLocks noGrp="1"/>
          </p:cNvSpPr>
          <p:nvPr>
            <p:ph type="body" sz="quarter" idx="14" hasCustomPrompt="1"/>
          </p:nvPr>
        </p:nvSpPr>
        <p:spPr>
          <a:xfrm>
            <a:off x="7945438" y="2055813"/>
            <a:ext cx="3630612" cy="2870200"/>
          </a:xfrm>
        </p:spPr>
        <p:txBody>
          <a:bodyPr anchor="ctr"/>
          <a:lstStyle>
            <a:lvl1pPr marL="0" indent="0" algn="ctr">
              <a:buNone/>
              <a:defRPr baseline="0"/>
            </a:lvl1pPr>
          </a:lstStyle>
          <a:p>
            <a:pPr lvl="0"/>
            <a:r>
              <a:rPr lang="en-US" dirty="0"/>
              <a:t>Click to edit text</a:t>
            </a:r>
          </a:p>
        </p:txBody>
      </p:sp>
      <p:sp>
        <p:nvSpPr>
          <p:cNvPr id="11" name="Google Shape;8;p1"/>
          <p:cNvSpPr txBox="1">
            <a:spLocks/>
          </p:cNvSpPr>
          <p:nvPr userDrawn="1"/>
        </p:nvSpPr>
        <p:spPr>
          <a:xfrm>
            <a:off x="152400" y="6492900"/>
            <a:ext cx="2743200" cy="365100"/>
          </a:xfrm>
          <a:prstGeom prst="rect">
            <a:avLst/>
          </a:prstGeom>
          <a:noFill/>
          <a:ln>
            <a:noFill/>
          </a:ln>
        </p:spPr>
        <p:txBody>
          <a:bodyPr spcFirstLastPara="1" wrap="square" lIns="91425" tIns="45700" rIns="91425" bIns="45700" anchor="ctr"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r>
              <a:rPr lang="en-US"/>
              <a:t>© 2019, CWM</a:t>
            </a:r>
            <a:endParaRPr lang="en-US" dirty="0"/>
          </a:p>
        </p:txBody>
      </p:sp>
    </p:spTree>
    <p:extLst>
      <p:ext uri="{BB962C8B-B14F-4D97-AF65-F5344CB8AC3E}">
        <p14:creationId xmlns:p14="http://schemas.microsoft.com/office/powerpoint/2010/main" val="1642934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er and long titl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2CE0294-F7DE-493A-BB50-EC2F32C64094}" type="datetime1">
              <a:rPr lang="en-US" smtClean="0"/>
              <a:t>12/8/19</a:t>
            </a:fld>
            <a:endParaRPr lang="en-US"/>
          </a:p>
        </p:txBody>
      </p:sp>
      <p:sp>
        <p:nvSpPr>
          <p:cNvPr id="5" name="Slide Number Placeholder 4"/>
          <p:cNvSpPr>
            <a:spLocks noGrp="1"/>
          </p:cNvSpPr>
          <p:nvPr>
            <p:ph type="sldNum" sz="quarter" idx="12"/>
          </p:nvPr>
        </p:nvSpPr>
        <p:spPr/>
        <p:txBody>
          <a:bodyPr/>
          <a:lstStyle/>
          <a:p>
            <a:fld id="{992EB92D-9C59-43DF-AE37-2905C50FA32A}" type="slidenum">
              <a:rPr lang="en-US" smtClean="0"/>
              <a:t>‹#›</a:t>
            </a:fld>
            <a:endParaRPr lang="en-US"/>
          </a:p>
        </p:txBody>
      </p:sp>
      <p:pic>
        <p:nvPicPr>
          <p:cNvPr id="6" name="Content Placeholder 24"/>
          <p:cNvPicPr>
            <a:picLocks noChangeAspect="1"/>
          </p:cNvPicPr>
          <p:nvPr/>
        </p:nvPicPr>
        <p:blipFill rotWithShape="1">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366470" y="508508"/>
            <a:ext cx="1020370" cy="636969"/>
          </a:xfrm>
          <a:prstGeom prst="rect">
            <a:avLst/>
          </a:prstGeom>
        </p:spPr>
      </p:pic>
      <p:sp>
        <p:nvSpPr>
          <p:cNvPr id="7" name="Oval 6"/>
          <p:cNvSpPr/>
          <p:nvPr/>
        </p:nvSpPr>
        <p:spPr>
          <a:xfrm>
            <a:off x="289560" y="278353"/>
            <a:ext cx="1097280" cy="1097280"/>
          </a:xfrm>
          <a:prstGeom prst="ellipse">
            <a:avLst/>
          </a:prstGeom>
          <a:noFill/>
          <a:ln w="76200" cmpd="thickThi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flipV="1">
            <a:off x="1421069" y="942226"/>
            <a:ext cx="10424160" cy="1514"/>
          </a:xfrm>
          <a:prstGeom prst="line">
            <a:avLst/>
          </a:prstGeom>
          <a:ln w="66675" cap="rnd" cmpd="thinThick">
            <a:solidFill>
              <a:schemeClr val="bg1">
                <a:lumMod val="50000"/>
              </a:schemeClr>
            </a:solidFill>
            <a:tailEnd type="none"/>
          </a:ln>
        </p:spPr>
        <p:style>
          <a:lnRef idx="1">
            <a:schemeClr val="accent1"/>
          </a:lnRef>
          <a:fillRef idx="0">
            <a:schemeClr val="accent1"/>
          </a:fillRef>
          <a:effectRef idx="0">
            <a:schemeClr val="accent1"/>
          </a:effectRef>
          <a:fontRef idx="minor">
            <a:schemeClr val="tx1"/>
          </a:fontRef>
        </p:style>
      </p:cxnSp>
      <p:sp>
        <p:nvSpPr>
          <p:cNvPr id="11" name="Text Placeholder 12"/>
          <p:cNvSpPr>
            <a:spLocks noGrp="1"/>
          </p:cNvSpPr>
          <p:nvPr>
            <p:ph type="body" sz="quarter" idx="15" hasCustomPrompt="1"/>
          </p:nvPr>
        </p:nvSpPr>
        <p:spPr>
          <a:xfrm>
            <a:off x="1445419" y="389328"/>
            <a:ext cx="9301162" cy="493786"/>
          </a:xfrm>
        </p:spPr>
        <p:txBody>
          <a:bodyPr>
            <a:normAutofit/>
          </a:bodyPr>
          <a:lstStyle>
            <a:lvl1pPr marL="0" indent="0" algn="l">
              <a:buFontTx/>
              <a:buNone/>
              <a:defRPr sz="2800">
                <a:latin typeface="+mj-lt"/>
              </a:defRPr>
            </a:lvl1pPr>
            <a:lvl2pPr marL="457200" indent="0" algn="ctr">
              <a:buFontTx/>
              <a:buNone/>
              <a:defRPr sz="2000">
                <a:latin typeface="+mj-lt"/>
              </a:defRPr>
            </a:lvl2pPr>
            <a:lvl3pPr marL="914400" indent="0" algn="ctr">
              <a:buFontTx/>
              <a:buNone/>
              <a:defRPr sz="2000">
                <a:latin typeface="+mj-lt"/>
              </a:defRPr>
            </a:lvl3pPr>
            <a:lvl4pPr marL="1371600" indent="0" algn="ctr">
              <a:buFontTx/>
              <a:buNone/>
              <a:defRPr sz="2000">
                <a:latin typeface="+mj-lt"/>
              </a:defRPr>
            </a:lvl4pPr>
            <a:lvl5pPr marL="1828800" indent="0" algn="ctr">
              <a:buFontTx/>
              <a:buNone/>
              <a:defRPr sz="2000">
                <a:latin typeface="+mj-lt"/>
              </a:defRPr>
            </a:lvl5pPr>
          </a:lstStyle>
          <a:p>
            <a:pPr lvl="0"/>
            <a:r>
              <a:rPr lang="en-US" dirty="0"/>
              <a:t>Click to edit title</a:t>
            </a:r>
          </a:p>
        </p:txBody>
      </p:sp>
    </p:spTree>
    <p:extLst>
      <p:ext uri="{BB962C8B-B14F-4D97-AF65-F5344CB8AC3E}">
        <p14:creationId xmlns:p14="http://schemas.microsoft.com/office/powerpoint/2010/main" val="35502311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er no titl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6A55F6A-9CA5-418F-AE7A-4EC3B05B67E8}" type="datetime1">
              <a:rPr lang="en-US" smtClean="0"/>
              <a:t>12/8/19</a:t>
            </a:fld>
            <a:endParaRPr lang="en-US"/>
          </a:p>
        </p:txBody>
      </p:sp>
      <p:sp>
        <p:nvSpPr>
          <p:cNvPr id="5" name="Slide Number Placeholder 4"/>
          <p:cNvSpPr>
            <a:spLocks noGrp="1"/>
          </p:cNvSpPr>
          <p:nvPr>
            <p:ph type="sldNum" sz="quarter" idx="12"/>
          </p:nvPr>
        </p:nvSpPr>
        <p:spPr/>
        <p:txBody>
          <a:bodyPr/>
          <a:lstStyle/>
          <a:p>
            <a:fld id="{992EB92D-9C59-43DF-AE37-2905C50FA32A}" type="slidenum">
              <a:rPr lang="en-US" smtClean="0"/>
              <a:t>‹#›</a:t>
            </a:fld>
            <a:endParaRPr lang="en-US"/>
          </a:p>
        </p:txBody>
      </p:sp>
      <p:pic>
        <p:nvPicPr>
          <p:cNvPr id="6" name="Content Placeholder 24"/>
          <p:cNvPicPr>
            <a:picLocks noChangeAspect="1"/>
          </p:cNvPicPr>
          <p:nvPr/>
        </p:nvPicPr>
        <p:blipFill rotWithShape="1">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366470" y="508508"/>
            <a:ext cx="1020370" cy="636969"/>
          </a:xfrm>
          <a:prstGeom prst="rect">
            <a:avLst/>
          </a:prstGeom>
        </p:spPr>
      </p:pic>
      <p:sp>
        <p:nvSpPr>
          <p:cNvPr id="7" name="Oval 6"/>
          <p:cNvSpPr/>
          <p:nvPr/>
        </p:nvSpPr>
        <p:spPr>
          <a:xfrm>
            <a:off x="289560" y="278353"/>
            <a:ext cx="1097280" cy="1097280"/>
          </a:xfrm>
          <a:prstGeom prst="ellipse">
            <a:avLst/>
          </a:prstGeom>
          <a:noFill/>
          <a:ln w="76200" cmpd="thickThi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flipV="1">
            <a:off x="1421069" y="942226"/>
            <a:ext cx="10424160" cy="1514"/>
          </a:xfrm>
          <a:prstGeom prst="line">
            <a:avLst/>
          </a:prstGeom>
          <a:ln w="66675" cap="rnd" cmpd="thinThick">
            <a:solidFill>
              <a:schemeClr val="bg1">
                <a:lumMod val="50000"/>
              </a:schemeClr>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21214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raph with tex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53763A2-21B3-4E71-929B-75010782D97F}" type="datetime1">
              <a:rPr lang="en-US" smtClean="0"/>
              <a:t>12/8/19</a:t>
            </a:fld>
            <a:endParaRPr lang="en-US"/>
          </a:p>
        </p:txBody>
      </p:sp>
      <p:sp>
        <p:nvSpPr>
          <p:cNvPr id="5" name="Slide Number Placeholder 4"/>
          <p:cNvSpPr>
            <a:spLocks noGrp="1"/>
          </p:cNvSpPr>
          <p:nvPr>
            <p:ph type="sldNum" sz="quarter" idx="12"/>
          </p:nvPr>
        </p:nvSpPr>
        <p:spPr/>
        <p:txBody>
          <a:bodyPr/>
          <a:lstStyle/>
          <a:p>
            <a:fld id="{992EB92D-9C59-43DF-AE37-2905C50FA32A}" type="slidenum">
              <a:rPr lang="en-US" smtClean="0"/>
              <a:t>‹#›</a:t>
            </a:fld>
            <a:endParaRPr lang="en-US"/>
          </a:p>
        </p:txBody>
      </p:sp>
      <p:pic>
        <p:nvPicPr>
          <p:cNvPr id="6" name="Content Placeholder 24"/>
          <p:cNvPicPr>
            <a:picLocks noChangeAspect="1"/>
          </p:cNvPicPr>
          <p:nvPr/>
        </p:nvPicPr>
        <p:blipFill rotWithShape="1">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366470" y="508508"/>
            <a:ext cx="1020370" cy="636969"/>
          </a:xfrm>
          <a:prstGeom prst="rect">
            <a:avLst/>
          </a:prstGeom>
        </p:spPr>
      </p:pic>
      <p:sp>
        <p:nvSpPr>
          <p:cNvPr id="7" name="Oval 6"/>
          <p:cNvSpPr/>
          <p:nvPr/>
        </p:nvSpPr>
        <p:spPr>
          <a:xfrm>
            <a:off x="289560" y="278353"/>
            <a:ext cx="1097280" cy="1097280"/>
          </a:xfrm>
          <a:prstGeom prst="ellipse">
            <a:avLst/>
          </a:prstGeom>
          <a:noFill/>
          <a:ln w="76200" cmpd="thickThi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flipV="1">
            <a:off x="1421069" y="942226"/>
            <a:ext cx="10424160" cy="1514"/>
          </a:xfrm>
          <a:prstGeom prst="line">
            <a:avLst/>
          </a:prstGeom>
          <a:ln w="66675" cap="rnd" cmpd="thinThick">
            <a:solidFill>
              <a:schemeClr val="bg1">
                <a:lumMod val="50000"/>
              </a:schemeClr>
            </a:solidFill>
            <a:tailEnd type="none"/>
          </a:ln>
        </p:spPr>
        <p:style>
          <a:lnRef idx="1">
            <a:schemeClr val="accent1"/>
          </a:lnRef>
          <a:fillRef idx="0">
            <a:schemeClr val="accent1"/>
          </a:fillRef>
          <a:effectRef idx="0">
            <a:schemeClr val="accent1"/>
          </a:effectRef>
          <a:fontRef idx="minor">
            <a:schemeClr val="tx1"/>
          </a:fontRef>
        </p:style>
      </p:cxnSp>
      <p:sp>
        <p:nvSpPr>
          <p:cNvPr id="10" name="Text Placeholder 9"/>
          <p:cNvSpPr>
            <a:spLocks noGrp="1"/>
          </p:cNvSpPr>
          <p:nvPr>
            <p:ph type="body" sz="quarter" idx="13" hasCustomPrompt="1"/>
          </p:nvPr>
        </p:nvSpPr>
        <p:spPr>
          <a:xfrm>
            <a:off x="8849110" y="1617117"/>
            <a:ext cx="2740504" cy="4555908"/>
          </a:xfrm>
        </p:spPr>
        <p:txBody>
          <a:bodyPr anchor="ctr">
            <a:normAutofit/>
          </a:bodyPr>
          <a:lstStyle>
            <a:lvl1pPr marL="0" indent="0" algn="l">
              <a:buNone/>
              <a:defRPr sz="2000">
                <a:solidFill>
                  <a:schemeClr val="bg2">
                    <a:lumMod val="25000"/>
                  </a:schemeClr>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insert text</a:t>
            </a:r>
          </a:p>
        </p:txBody>
      </p:sp>
      <p:sp>
        <p:nvSpPr>
          <p:cNvPr id="11" name="Picture Placeholder 10"/>
          <p:cNvSpPr>
            <a:spLocks noGrp="1"/>
          </p:cNvSpPr>
          <p:nvPr>
            <p:ph type="pic" sz="quarter" idx="14"/>
          </p:nvPr>
        </p:nvSpPr>
        <p:spPr>
          <a:xfrm>
            <a:off x="1042526" y="1617117"/>
            <a:ext cx="7338572" cy="4555908"/>
          </a:xfrm>
          <a:ln w="28575">
            <a:noFill/>
          </a:ln>
          <a:effectLst/>
        </p:spPr>
        <p:txBody>
          <a:bodyPr>
            <a:normAutofit/>
          </a:bodyPr>
          <a:lstStyle/>
          <a:p>
            <a:endParaRPr lang="en-US"/>
          </a:p>
        </p:txBody>
      </p:sp>
      <p:sp>
        <p:nvSpPr>
          <p:cNvPr id="13" name="Text Placeholder 12"/>
          <p:cNvSpPr>
            <a:spLocks noGrp="1"/>
          </p:cNvSpPr>
          <p:nvPr>
            <p:ph type="body" sz="quarter" idx="15" hasCustomPrompt="1"/>
          </p:nvPr>
        </p:nvSpPr>
        <p:spPr>
          <a:xfrm>
            <a:off x="1445419" y="278353"/>
            <a:ext cx="9301162" cy="604761"/>
          </a:xfrm>
        </p:spPr>
        <p:txBody>
          <a:bodyPr anchor="ctr" anchorCtr="0">
            <a:normAutofit/>
          </a:bodyPr>
          <a:lstStyle>
            <a:lvl1pPr marL="0" indent="0" algn="l">
              <a:buFontTx/>
              <a:buNone/>
              <a:defRPr sz="2800">
                <a:latin typeface="+mj-lt"/>
              </a:defRPr>
            </a:lvl1pPr>
            <a:lvl2pPr marL="457200" indent="0" algn="ctr">
              <a:buFontTx/>
              <a:buNone/>
              <a:defRPr sz="2000">
                <a:latin typeface="+mj-lt"/>
              </a:defRPr>
            </a:lvl2pPr>
            <a:lvl3pPr marL="914400" indent="0" algn="ctr">
              <a:buFontTx/>
              <a:buNone/>
              <a:defRPr sz="2000">
                <a:latin typeface="+mj-lt"/>
              </a:defRPr>
            </a:lvl3pPr>
            <a:lvl4pPr marL="1371600" indent="0" algn="ctr">
              <a:buFontTx/>
              <a:buNone/>
              <a:defRPr sz="2000">
                <a:latin typeface="+mj-lt"/>
              </a:defRPr>
            </a:lvl4pPr>
            <a:lvl5pPr marL="1828800" indent="0" algn="ctr">
              <a:buFontTx/>
              <a:buNone/>
              <a:defRPr sz="2000">
                <a:latin typeface="+mj-lt"/>
              </a:defRPr>
            </a:lvl5pPr>
          </a:lstStyle>
          <a:p>
            <a:pPr lvl="0"/>
            <a:r>
              <a:rPr lang="en-US" dirty="0"/>
              <a:t>Click to edit title</a:t>
            </a:r>
          </a:p>
        </p:txBody>
      </p:sp>
      <p:sp>
        <p:nvSpPr>
          <p:cNvPr id="17" name="Text Placeholder 16"/>
          <p:cNvSpPr>
            <a:spLocks noGrp="1"/>
          </p:cNvSpPr>
          <p:nvPr>
            <p:ph type="body" sz="quarter" idx="16"/>
          </p:nvPr>
        </p:nvSpPr>
        <p:spPr>
          <a:xfrm rot="16200000">
            <a:off x="-1445419" y="3685081"/>
            <a:ext cx="4567237" cy="408651"/>
          </a:xfrm>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Edit Master text</a:t>
            </a:r>
          </a:p>
        </p:txBody>
      </p:sp>
    </p:spTree>
    <p:extLst>
      <p:ext uri="{BB962C8B-B14F-4D97-AF65-F5344CB8AC3E}">
        <p14:creationId xmlns:p14="http://schemas.microsoft.com/office/powerpoint/2010/main" val="30933608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text boxe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53763A2-21B3-4E71-929B-75010782D97F}" type="datetime1">
              <a:rPr lang="en-US" smtClean="0"/>
              <a:t>12/8/19</a:t>
            </a:fld>
            <a:endParaRPr lang="en-US"/>
          </a:p>
        </p:txBody>
      </p:sp>
      <p:sp>
        <p:nvSpPr>
          <p:cNvPr id="5" name="Slide Number Placeholder 4"/>
          <p:cNvSpPr>
            <a:spLocks noGrp="1"/>
          </p:cNvSpPr>
          <p:nvPr>
            <p:ph type="sldNum" sz="quarter" idx="12"/>
          </p:nvPr>
        </p:nvSpPr>
        <p:spPr/>
        <p:txBody>
          <a:bodyPr/>
          <a:lstStyle/>
          <a:p>
            <a:fld id="{992EB92D-9C59-43DF-AE37-2905C50FA32A}" type="slidenum">
              <a:rPr lang="en-US" smtClean="0"/>
              <a:t>‹#›</a:t>
            </a:fld>
            <a:endParaRPr lang="en-US"/>
          </a:p>
        </p:txBody>
      </p:sp>
      <p:pic>
        <p:nvPicPr>
          <p:cNvPr id="6" name="Content Placeholder 24"/>
          <p:cNvPicPr>
            <a:picLocks noChangeAspect="1"/>
          </p:cNvPicPr>
          <p:nvPr/>
        </p:nvPicPr>
        <p:blipFill rotWithShape="1">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366470" y="508508"/>
            <a:ext cx="1020370" cy="636969"/>
          </a:xfrm>
          <a:prstGeom prst="rect">
            <a:avLst/>
          </a:prstGeom>
        </p:spPr>
      </p:pic>
      <p:sp>
        <p:nvSpPr>
          <p:cNvPr id="7" name="Oval 6"/>
          <p:cNvSpPr/>
          <p:nvPr/>
        </p:nvSpPr>
        <p:spPr>
          <a:xfrm>
            <a:off x="289560" y="278353"/>
            <a:ext cx="1097280" cy="1097280"/>
          </a:xfrm>
          <a:prstGeom prst="ellipse">
            <a:avLst/>
          </a:prstGeom>
          <a:noFill/>
          <a:ln w="76200" cmpd="thickThi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flipV="1">
            <a:off x="1421069" y="942226"/>
            <a:ext cx="10424160" cy="1514"/>
          </a:xfrm>
          <a:prstGeom prst="line">
            <a:avLst/>
          </a:prstGeom>
          <a:ln w="66675" cap="rnd" cmpd="thinThick">
            <a:solidFill>
              <a:schemeClr val="bg1">
                <a:lumMod val="50000"/>
              </a:schemeClr>
            </a:solidFill>
            <a:tailEnd type="none"/>
          </a:ln>
        </p:spPr>
        <p:style>
          <a:lnRef idx="1">
            <a:schemeClr val="accent1"/>
          </a:lnRef>
          <a:fillRef idx="0">
            <a:schemeClr val="accent1"/>
          </a:fillRef>
          <a:effectRef idx="0">
            <a:schemeClr val="accent1"/>
          </a:effectRef>
          <a:fontRef idx="minor">
            <a:schemeClr val="tx1"/>
          </a:fontRef>
        </p:style>
      </p:cxnSp>
      <p:sp>
        <p:nvSpPr>
          <p:cNvPr id="13" name="Text Placeholder 12"/>
          <p:cNvSpPr>
            <a:spLocks noGrp="1"/>
          </p:cNvSpPr>
          <p:nvPr>
            <p:ph type="body" sz="quarter" idx="15" hasCustomPrompt="1"/>
          </p:nvPr>
        </p:nvSpPr>
        <p:spPr>
          <a:xfrm>
            <a:off x="1445419" y="278353"/>
            <a:ext cx="9301162" cy="604761"/>
          </a:xfrm>
        </p:spPr>
        <p:txBody>
          <a:bodyPr anchor="ctr" anchorCtr="0">
            <a:normAutofit/>
          </a:bodyPr>
          <a:lstStyle>
            <a:lvl1pPr marL="0" indent="0" algn="l">
              <a:buFontTx/>
              <a:buNone/>
              <a:defRPr sz="2800">
                <a:latin typeface="+mj-lt"/>
              </a:defRPr>
            </a:lvl1pPr>
            <a:lvl2pPr marL="457200" indent="0" algn="ctr">
              <a:buFontTx/>
              <a:buNone/>
              <a:defRPr sz="2000">
                <a:latin typeface="+mj-lt"/>
              </a:defRPr>
            </a:lvl2pPr>
            <a:lvl3pPr marL="914400" indent="0" algn="ctr">
              <a:buFontTx/>
              <a:buNone/>
              <a:defRPr sz="2000">
                <a:latin typeface="+mj-lt"/>
              </a:defRPr>
            </a:lvl3pPr>
            <a:lvl4pPr marL="1371600" indent="0" algn="ctr">
              <a:buFontTx/>
              <a:buNone/>
              <a:defRPr sz="2000">
                <a:latin typeface="+mj-lt"/>
              </a:defRPr>
            </a:lvl4pPr>
            <a:lvl5pPr marL="1828800" indent="0" algn="ctr">
              <a:buFontTx/>
              <a:buNone/>
              <a:defRPr sz="2000">
                <a:latin typeface="+mj-lt"/>
              </a:defRPr>
            </a:lvl5pPr>
          </a:lstStyle>
          <a:p>
            <a:pPr lvl="0"/>
            <a:r>
              <a:rPr lang="en-US" dirty="0"/>
              <a:t>Click to edit title</a:t>
            </a:r>
          </a:p>
        </p:txBody>
      </p:sp>
      <p:sp>
        <p:nvSpPr>
          <p:cNvPr id="8" name="Text Placeholder 7"/>
          <p:cNvSpPr>
            <a:spLocks noGrp="1"/>
          </p:cNvSpPr>
          <p:nvPr>
            <p:ph type="body" sz="quarter" idx="16"/>
          </p:nvPr>
        </p:nvSpPr>
        <p:spPr>
          <a:xfrm>
            <a:off x="1052229" y="1587254"/>
            <a:ext cx="5043771" cy="45847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7"/>
          <p:cNvSpPr>
            <a:spLocks noGrp="1"/>
          </p:cNvSpPr>
          <p:nvPr>
            <p:ph type="body" sz="quarter" idx="17"/>
          </p:nvPr>
        </p:nvSpPr>
        <p:spPr>
          <a:xfrm>
            <a:off x="6552190" y="1592263"/>
            <a:ext cx="5030209" cy="45847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099630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ne text box">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53763A2-21B3-4E71-929B-75010782D97F}" type="datetime1">
              <a:rPr lang="en-US" smtClean="0"/>
              <a:t>12/8/19</a:t>
            </a:fld>
            <a:endParaRPr lang="en-US"/>
          </a:p>
        </p:txBody>
      </p:sp>
      <p:sp>
        <p:nvSpPr>
          <p:cNvPr id="5" name="Slide Number Placeholder 4"/>
          <p:cNvSpPr>
            <a:spLocks noGrp="1"/>
          </p:cNvSpPr>
          <p:nvPr>
            <p:ph type="sldNum" sz="quarter" idx="12"/>
          </p:nvPr>
        </p:nvSpPr>
        <p:spPr/>
        <p:txBody>
          <a:bodyPr/>
          <a:lstStyle/>
          <a:p>
            <a:fld id="{992EB92D-9C59-43DF-AE37-2905C50FA32A}" type="slidenum">
              <a:rPr lang="en-US" smtClean="0"/>
              <a:t>‹#›</a:t>
            </a:fld>
            <a:endParaRPr lang="en-US"/>
          </a:p>
        </p:txBody>
      </p:sp>
      <p:pic>
        <p:nvPicPr>
          <p:cNvPr id="6" name="Content Placeholder 24"/>
          <p:cNvPicPr>
            <a:picLocks noChangeAspect="1"/>
          </p:cNvPicPr>
          <p:nvPr/>
        </p:nvPicPr>
        <p:blipFill rotWithShape="1">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366470" y="508508"/>
            <a:ext cx="1020370" cy="636969"/>
          </a:xfrm>
          <a:prstGeom prst="rect">
            <a:avLst/>
          </a:prstGeom>
        </p:spPr>
      </p:pic>
      <p:sp>
        <p:nvSpPr>
          <p:cNvPr id="7" name="Oval 6"/>
          <p:cNvSpPr/>
          <p:nvPr/>
        </p:nvSpPr>
        <p:spPr>
          <a:xfrm>
            <a:off x="289560" y="278353"/>
            <a:ext cx="1097280" cy="1097280"/>
          </a:xfrm>
          <a:prstGeom prst="ellipse">
            <a:avLst/>
          </a:prstGeom>
          <a:noFill/>
          <a:ln w="76200" cmpd="thickThi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flipV="1">
            <a:off x="1421069" y="942226"/>
            <a:ext cx="10424160" cy="1514"/>
          </a:xfrm>
          <a:prstGeom prst="line">
            <a:avLst/>
          </a:prstGeom>
          <a:ln w="66675" cap="rnd" cmpd="thinThick">
            <a:solidFill>
              <a:schemeClr val="bg1">
                <a:lumMod val="50000"/>
              </a:schemeClr>
            </a:solidFill>
            <a:tailEnd type="none"/>
          </a:ln>
        </p:spPr>
        <p:style>
          <a:lnRef idx="1">
            <a:schemeClr val="accent1"/>
          </a:lnRef>
          <a:fillRef idx="0">
            <a:schemeClr val="accent1"/>
          </a:fillRef>
          <a:effectRef idx="0">
            <a:schemeClr val="accent1"/>
          </a:effectRef>
          <a:fontRef idx="minor">
            <a:schemeClr val="tx1"/>
          </a:fontRef>
        </p:style>
      </p:cxnSp>
      <p:sp>
        <p:nvSpPr>
          <p:cNvPr id="13" name="Text Placeholder 12"/>
          <p:cNvSpPr>
            <a:spLocks noGrp="1"/>
          </p:cNvSpPr>
          <p:nvPr>
            <p:ph type="body" sz="quarter" idx="15" hasCustomPrompt="1"/>
          </p:nvPr>
        </p:nvSpPr>
        <p:spPr>
          <a:xfrm>
            <a:off x="1445419" y="278353"/>
            <a:ext cx="9301162" cy="604761"/>
          </a:xfrm>
        </p:spPr>
        <p:txBody>
          <a:bodyPr anchor="ctr" anchorCtr="0">
            <a:normAutofit/>
          </a:bodyPr>
          <a:lstStyle>
            <a:lvl1pPr marL="0" indent="0" algn="l">
              <a:buFontTx/>
              <a:buNone/>
              <a:defRPr sz="2800">
                <a:latin typeface="+mj-lt"/>
              </a:defRPr>
            </a:lvl1pPr>
            <a:lvl2pPr marL="457200" indent="0" algn="ctr">
              <a:buFontTx/>
              <a:buNone/>
              <a:defRPr sz="2000">
                <a:latin typeface="+mj-lt"/>
              </a:defRPr>
            </a:lvl2pPr>
            <a:lvl3pPr marL="914400" indent="0" algn="ctr">
              <a:buFontTx/>
              <a:buNone/>
              <a:defRPr sz="2000">
                <a:latin typeface="+mj-lt"/>
              </a:defRPr>
            </a:lvl3pPr>
            <a:lvl4pPr marL="1371600" indent="0" algn="ctr">
              <a:buFontTx/>
              <a:buNone/>
              <a:defRPr sz="2000">
                <a:latin typeface="+mj-lt"/>
              </a:defRPr>
            </a:lvl4pPr>
            <a:lvl5pPr marL="1828800" indent="0" algn="ctr">
              <a:buFontTx/>
              <a:buNone/>
              <a:defRPr sz="2000">
                <a:latin typeface="+mj-lt"/>
              </a:defRPr>
            </a:lvl5pPr>
          </a:lstStyle>
          <a:p>
            <a:pPr lvl="0"/>
            <a:r>
              <a:rPr lang="en-US" dirty="0"/>
              <a:t>Click to edit title</a:t>
            </a:r>
          </a:p>
        </p:txBody>
      </p:sp>
      <p:sp>
        <p:nvSpPr>
          <p:cNvPr id="8" name="Text Placeholder 7"/>
          <p:cNvSpPr>
            <a:spLocks noGrp="1"/>
          </p:cNvSpPr>
          <p:nvPr>
            <p:ph type="body" sz="quarter" idx="16"/>
          </p:nvPr>
        </p:nvSpPr>
        <p:spPr>
          <a:xfrm>
            <a:off x="838200" y="1598613"/>
            <a:ext cx="10721976" cy="45847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784569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ultipleimages with tex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53763A2-21B3-4E71-929B-75010782D97F}" type="datetime1">
              <a:rPr lang="en-US" smtClean="0"/>
              <a:t>12/8/19</a:t>
            </a:fld>
            <a:endParaRPr lang="en-US"/>
          </a:p>
        </p:txBody>
      </p:sp>
      <p:sp>
        <p:nvSpPr>
          <p:cNvPr id="5" name="Slide Number Placeholder 4"/>
          <p:cNvSpPr>
            <a:spLocks noGrp="1"/>
          </p:cNvSpPr>
          <p:nvPr>
            <p:ph type="sldNum" sz="quarter" idx="12"/>
          </p:nvPr>
        </p:nvSpPr>
        <p:spPr/>
        <p:txBody>
          <a:bodyPr/>
          <a:lstStyle/>
          <a:p>
            <a:fld id="{992EB92D-9C59-43DF-AE37-2905C50FA32A}" type="slidenum">
              <a:rPr lang="en-US" smtClean="0"/>
              <a:t>‹#›</a:t>
            </a:fld>
            <a:endParaRPr lang="en-US"/>
          </a:p>
        </p:txBody>
      </p:sp>
      <p:pic>
        <p:nvPicPr>
          <p:cNvPr id="6" name="Content Placeholder 24"/>
          <p:cNvPicPr>
            <a:picLocks noChangeAspect="1"/>
          </p:cNvPicPr>
          <p:nvPr/>
        </p:nvPicPr>
        <p:blipFill rotWithShape="1">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366470" y="508508"/>
            <a:ext cx="1020370" cy="636969"/>
          </a:xfrm>
          <a:prstGeom prst="rect">
            <a:avLst/>
          </a:prstGeom>
        </p:spPr>
      </p:pic>
      <p:sp>
        <p:nvSpPr>
          <p:cNvPr id="7" name="Oval 6"/>
          <p:cNvSpPr/>
          <p:nvPr/>
        </p:nvSpPr>
        <p:spPr>
          <a:xfrm>
            <a:off x="289560" y="278353"/>
            <a:ext cx="1097280" cy="1097280"/>
          </a:xfrm>
          <a:prstGeom prst="ellipse">
            <a:avLst/>
          </a:prstGeom>
          <a:noFill/>
          <a:ln w="76200" cmpd="thickThi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flipV="1">
            <a:off x="1421069" y="942226"/>
            <a:ext cx="10424160" cy="1514"/>
          </a:xfrm>
          <a:prstGeom prst="line">
            <a:avLst/>
          </a:prstGeom>
          <a:ln w="66675" cap="rnd" cmpd="thinThick">
            <a:solidFill>
              <a:schemeClr val="bg1">
                <a:lumMod val="50000"/>
              </a:schemeClr>
            </a:solidFill>
            <a:tailEnd type="none"/>
          </a:ln>
        </p:spPr>
        <p:style>
          <a:lnRef idx="1">
            <a:schemeClr val="accent1"/>
          </a:lnRef>
          <a:fillRef idx="0">
            <a:schemeClr val="accent1"/>
          </a:fillRef>
          <a:effectRef idx="0">
            <a:schemeClr val="accent1"/>
          </a:effectRef>
          <a:fontRef idx="minor">
            <a:schemeClr val="tx1"/>
          </a:fontRef>
        </p:style>
      </p:cxnSp>
      <p:sp>
        <p:nvSpPr>
          <p:cNvPr id="10" name="Text Placeholder 9"/>
          <p:cNvSpPr>
            <a:spLocks noGrp="1"/>
          </p:cNvSpPr>
          <p:nvPr>
            <p:ph type="body" sz="quarter" idx="13" hasCustomPrompt="1"/>
          </p:nvPr>
        </p:nvSpPr>
        <p:spPr>
          <a:xfrm>
            <a:off x="639830" y="1605788"/>
            <a:ext cx="2740504" cy="4555908"/>
          </a:xfrm>
        </p:spPr>
        <p:txBody>
          <a:bodyPr anchor="ctr">
            <a:normAutofit/>
          </a:bodyPr>
          <a:lstStyle>
            <a:lvl1pPr marL="0" indent="0" algn="l">
              <a:buNone/>
              <a:defRPr sz="2000">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insert text</a:t>
            </a:r>
          </a:p>
        </p:txBody>
      </p:sp>
      <p:sp>
        <p:nvSpPr>
          <p:cNvPr id="13" name="Text Placeholder 12"/>
          <p:cNvSpPr>
            <a:spLocks noGrp="1"/>
          </p:cNvSpPr>
          <p:nvPr>
            <p:ph type="body" sz="quarter" idx="15" hasCustomPrompt="1"/>
          </p:nvPr>
        </p:nvSpPr>
        <p:spPr>
          <a:xfrm>
            <a:off x="1445419" y="278353"/>
            <a:ext cx="9301162" cy="604761"/>
          </a:xfrm>
        </p:spPr>
        <p:txBody>
          <a:bodyPr anchor="ctr" anchorCtr="0">
            <a:normAutofit/>
          </a:bodyPr>
          <a:lstStyle>
            <a:lvl1pPr marL="0" indent="0" algn="l">
              <a:buFontTx/>
              <a:buNone/>
              <a:defRPr sz="3000">
                <a:latin typeface="+mj-lt"/>
              </a:defRPr>
            </a:lvl1pPr>
            <a:lvl2pPr marL="457200" indent="0" algn="ctr">
              <a:buFontTx/>
              <a:buNone/>
              <a:defRPr sz="2000">
                <a:latin typeface="+mj-lt"/>
              </a:defRPr>
            </a:lvl2pPr>
            <a:lvl3pPr marL="914400" indent="0" algn="ctr">
              <a:buFontTx/>
              <a:buNone/>
              <a:defRPr sz="2000">
                <a:latin typeface="+mj-lt"/>
              </a:defRPr>
            </a:lvl3pPr>
            <a:lvl4pPr marL="1371600" indent="0" algn="ctr">
              <a:buFontTx/>
              <a:buNone/>
              <a:defRPr sz="2000">
                <a:latin typeface="+mj-lt"/>
              </a:defRPr>
            </a:lvl4pPr>
            <a:lvl5pPr marL="1828800" indent="0" algn="ctr">
              <a:buFontTx/>
              <a:buNone/>
              <a:defRPr sz="2000">
                <a:latin typeface="+mj-lt"/>
              </a:defRPr>
            </a:lvl5pPr>
          </a:lstStyle>
          <a:p>
            <a:pPr lvl="0"/>
            <a:r>
              <a:rPr lang="en-US" dirty="0"/>
              <a:t>Click to edit title</a:t>
            </a:r>
          </a:p>
        </p:txBody>
      </p:sp>
    </p:spTree>
    <p:extLst>
      <p:ext uri="{BB962C8B-B14F-4D97-AF65-F5344CB8AC3E}">
        <p14:creationId xmlns:p14="http://schemas.microsoft.com/office/powerpoint/2010/main" val="31767598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4CF0B34-D993-4329-A495-50CAEDB0A9DB}" type="datetime1">
              <a:rPr lang="en-US" smtClean="0"/>
              <a:t>12/8/19</a:t>
            </a:fld>
            <a:endParaRPr lang="en-US"/>
          </a:p>
        </p:txBody>
      </p:sp>
      <p:sp>
        <p:nvSpPr>
          <p:cNvPr id="5" name="Slide Number Placeholder 4"/>
          <p:cNvSpPr>
            <a:spLocks noGrp="1"/>
          </p:cNvSpPr>
          <p:nvPr>
            <p:ph type="sldNum" sz="quarter" idx="12"/>
          </p:nvPr>
        </p:nvSpPr>
        <p:spPr/>
        <p:txBody>
          <a:bodyPr/>
          <a:lstStyle/>
          <a:p>
            <a:fld id="{992EB92D-9C59-43DF-AE37-2905C50FA32A}" type="slidenum">
              <a:rPr lang="en-US" smtClean="0"/>
              <a:t>‹#›</a:t>
            </a:fld>
            <a:endParaRPr lang="en-US"/>
          </a:p>
        </p:txBody>
      </p:sp>
    </p:spTree>
    <p:extLst>
      <p:ext uri="{BB962C8B-B14F-4D97-AF65-F5344CB8AC3E}">
        <p14:creationId xmlns:p14="http://schemas.microsoft.com/office/powerpoint/2010/main" val="26372803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12018"/>
            <a:ext cx="9242702" cy="604507"/>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60EC9D-6726-429C-BFAC-C93EAE4556EA}" type="datetime1">
              <a:rPr lang="en-US" smtClean="0"/>
              <a:t>12/8/19</a:t>
            </a:fld>
            <a:endParaRPr lang="en-US"/>
          </a:p>
        </p:txBody>
      </p:sp>
      <p:sp>
        <p:nvSpPr>
          <p:cNvPr id="6" name="Slide Number Placeholder 5"/>
          <p:cNvSpPr>
            <a:spLocks noGrp="1"/>
          </p:cNvSpPr>
          <p:nvPr>
            <p:ph type="sldNum" sz="quarter" idx="4"/>
          </p:nvPr>
        </p:nvSpPr>
        <p:spPr>
          <a:xfrm>
            <a:off x="8610599" y="6356350"/>
            <a:ext cx="3218543" cy="365125"/>
          </a:xfrm>
          <a:prstGeom prst="rect">
            <a:avLst/>
          </a:prstGeom>
        </p:spPr>
        <p:txBody>
          <a:bodyPr vert="horz" lIns="91440" tIns="45720" rIns="91440" bIns="45720" rtlCol="0" anchor="t"/>
          <a:lstStyle>
            <a:lvl1pPr algn="r">
              <a:defRPr sz="1200">
                <a:solidFill>
                  <a:schemeClr val="tx1">
                    <a:tint val="75000"/>
                  </a:schemeClr>
                </a:solidFill>
              </a:defRPr>
            </a:lvl1pPr>
          </a:lstStyle>
          <a:p>
            <a:fld id="{992EB92D-9C59-43DF-AE37-2905C50FA32A}" type="slidenum">
              <a:rPr lang="en-US" smtClean="0"/>
              <a:t>‹#›</a:t>
            </a:fld>
            <a:endParaRPr lang="en-US"/>
          </a:p>
        </p:txBody>
      </p:sp>
    </p:spTree>
    <p:extLst>
      <p:ext uri="{BB962C8B-B14F-4D97-AF65-F5344CB8AC3E}">
        <p14:creationId xmlns:p14="http://schemas.microsoft.com/office/powerpoint/2010/main" val="3346619463"/>
      </p:ext>
    </p:extLst>
  </p:cSld>
  <p:clrMap bg1="lt1" tx1="dk1" bg2="lt2" tx2="dk2" accent1="accent1" accent2="accent2" accent3="accent3" accent4="accent4" accent5="accent5" accent6="accent6" hlink="hlink" folHlink="folHlink"/>
  <p:sldLayoutIdLst>
    <p:sldLayoutId id="2147483677" r:id="rId1"/>
    <p:sldLayoutId id="2147483680" r:id="rId2"/>
    <p:sldLayoutId id="2147483682" r:id="rId3"/>
    <p:sldLayoutId id="2147483681" r:id="rId4"/>
    <p:sldLayoutId id="2147483675" r:id="rId5"/>
    <p:sldLayoutId id="2147483686" r:id="rId6"/>
    <p:sldLayoutId id="2147483687" r:id="rId7"/>
    <p:sldLayoutId id="2147483684" r:id="rId8"/>
    <p:sldLayoutId id="2147483676" r:id="rId9"/>
    <p:sldLayoutId id="2147483678" r:id="rId10"/>
    <p:sldLayoutId id="2147483700" r:id="rId11"/>
    <p:sldLayoutId id="2147483732" r:id="rId12"/>
  </p:sldLayoutIdLst>
  <p:hf hdr="0" dt="0"/>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0" y="6492900"/>
            <a:ext cx="2743200" cy="3651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r>
              <a:rPr lang="en-US" dirty="0"/>
              <a:t>© 2019, CWM</a:t>
            </a:r>
          </a:p>
        </p:txBody>
      </p:sp>
      <p:sp>
        <p:nvSpPr>
          <p:cNvPr id="9" name="Google Shape;9;p1"/>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290866183"/>
      </p:ext>
    </p:extLst>
  </p:cSld>
  <p:clrMap bg1="lt1" tx1="dk1" bg2="dk2" tx2="lt2" accent1="accent1" accent2="accent2" accent3="accent3" accent4="accent4" accent5="accent5" accent6="accent6" hlink="hlink" folHlink="folHlink"/>
  <p:sldLayoutIdLst>
    <p:sldLayoutId id="2147483718"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 id="2147483731"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posselt@usc.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3.xml"/><Relationship Id="rId1" Type="http://schemas.openxmlformats.org/officeDocument/2006/relationships/vmlDrawing" Target="../drawings/vmlDrawing1.vml"/><Relationship Id="rId4" Type="http://schemas.openxmlformats.org/officeDocument/2006/relationships/image" Target="../media/image17.wmf"/></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jpeg"/><Relationship Id="rId12"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image" Target="../media/image7.jpeg"/><Relationship Id="rId11" Type="http://schemas.openxmlformats.org/officeDocument/2006/relationships/image" Target="../media/image12.jpe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emf"/><Relationship Id="rId9" Type="http://schemas.openxmlformats.org/officeDocument/2006/relationships/image" Target="../media/image10.jpeg"/></Relationships>
</file>

<file path=ppt/slides/_rels/slide2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5.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623888" y="701675"/>
            <a:ext cx="6183312" cy="5521325"/>
          </a:xfrm>
        </p:spPr>
        <p:txBody>
          <a:bodyPr>
            <a:normAutofit/>
          </a:bodyPr>
          <a:lstStyle/>
          <a:p>
            <a:r>
              <a:rPr lang="en-US" sz="5400" dirty="0"/>
              <a:t>Holistic Review and Graduate Admissions</a:t>
            </a:r>
            <a:endParaRPr lang="en-US" sz="5400" b="1" dirty="0"/>
          </a:p>
        </p:txBody>
      </p:sp>
      <p:sp>
        <p:nvSpPr>
          <p:cNvPr id="5" name="Text Placeholder 4"/>
          <p:cNvSpPr>
            <a:spLocks noGrp="1"/>
          </p:cNvSpPr>
          <p:nvPr>
            <p:ph type="body" sz="quarter" idx="14"/>
          </p:nvPr>
        </p:nvSpPr>
        <p:spPr>
          <a:xfrm>
            <a:off x="7454139" y="2126152"/>
            <a:ext cx="4572000" cy="2870200"/>
          </a:xfrm>
        </p:spPr>
        <p:txBody>
          <a:bodyPr>
            <a:normAutofit/>
          </a:bodyPr>
          <a:lstStyle/>
          <a:p>
            <a:r>
              <a:rPr lang="en-US" sz="3200" b="1" dirty="0"/>
              <a:t>Dr. Julie Posselt</a:t>
            </a:r>
          </a:p>
          <a:p>
            <a:r>
              <a:rPr lang="en-US" sz="2400" dirty="0"/>
              <a:t>University of Southern California</a:t>
            </a:r>
          </a:p>
          <a:p>
            <a:r>
              <a:rPr lang="en-US" sz="2400" dirty="0">
                <a:hlinkClick r:id="rId3">
                  <a:extLst>
                    <a:ext uri="{A12FA001-AC4F-418D-AE19-62706E023703}">
                      <ahyp:hlinkClr xmlns:ahyp="http://schemas.microsoft.com/office/drawing/2018/hyperlinkcolor" val="tx"/>
                    </a:ext>
                  </a:extLst>
                </a:hlinkClick>
              </a:rPr>
              <a:t>posselt@usc.edu</a:t>
            </a:r>
            <a:endParaRPr lang="en-US" sz="2400" dirty="0"/>
          </a:p>
          <a:p>
            <a:r>
              <a:rPr lang="en-US" sz="2400" dirty="0"/>
              <a:t>@</a:t>
            </a:r>
            <a:r>
              <a:rPr lang="en-US" sz="2400" dirty="0" err="1"/>
              <a:t>JuliePosselt</a:t>
            </a:r>
            <a:endParaRPr lang="en-US" sz="2400" dirty="0"/>
          </a:p>
          <a:p>
            <a:endParaRPr lang="en-US" sz="3200" dirty="0"/>
          </a:p>
        </p:txBody>
      </p:sp>
      <p:pic>
        <p:nvPicPr>
          <p:cNvPr id="6" name="Google Shape;86;p13"/>
          <p:cNvPicPr preferRelativeResize="0">
            <a:picLocks noChangeAspect="1"/>
          </p:cNvPicPr>
          <p:nvPr/>
        </p:nvPicPr>
        <p:blipFill rotWithShape="1">
          <a:blip r:embed="rId4" cstate="screen">
            <a:alphaModFix/>
            <a:extLst>
              <a:ext uri="{28A0092B-C50C-407E-A947-70E740481C1C}">
                <a14:useLocalDpi xmlns:a14="http://schemas.microsoft.com/office/drawing/2010/main"/>
              </a:ext>
            </a:extLst>
          </a:blip>
          <a:srcRect t="-472" b="-10"/>
          <a:stretch/>
        </p:blipFill>
        <p:spPr>
          <a:xfrm>
            <a:off x="6608859" y="5816549"/>
            <a:ext cx="1177067" cy="994304"/>
          </a:xfrm>
          <a:prstGeom prst="rect">
            <a:avLst/>
          </a:prstGeom>
          <a:noFill/>
          <a:ln>
            <a:noFill/>
          </a:ln>
        </p:spPr>
      </p:pic>
      <p:sp>
        <p:nvSpPr>
          <p:cNvPr id="7" name="Google Shape;87;p13"/>
          <p:cNvSpPr txBox="1"/>
          <p:nvPr/>
        </p:nvSpPr>
        <p:spPr>
          <a:xfrm>
            <a:off x="7615540" y="5863694"/>
            <a:ext cx="4576460" cy="879231"/>
          </a:xfrm>
          <a:prstGeom prst="rect">
            <a:avLst/>
          </a:prstGeom>
          <a:noFill/>
          <a:ln>
            <a:noFill/>
          </a:ln>
        </p:spPr>
        <p:txBody>
          <a:bodyPr spcFirstLastPara="1" wrap="square" lIns="91425" tIns="91425" rIns="91425" bIns="91425" anchor="ctr" anchorCtr="0">
            <a:noAutofit/>
          </a:bodyPr>
          <a:lstStyle/>
          <a:p>
            <a:pPr lvl="0">
              <a:spcBef>
                <a:spcPts val="600"/>
              </a:spcBef>
              <a:defRPr/>
            </a:pPr>
            <a:r>
              <a:rPr kumimoji="0" lang="en-US" sz="1200" b="0" i="0" u="none" strike="noStrike" kern="1200" cap="none" spc="0" normalizeH="0" baseline="0" noProof="0" dirty="0">
                <a:ln>
                  <a:noFill/>
                </a:ln>
                <a:solidFill>
                  <a:srgbClr val="000000"/>
                </a:solidFill>
                <a:effectLst/>
                <a:uLnTx/>
                <a:uFillTx/>
                <a:latin typeface="Calibri"/>
                <a:ea typeface="Calibri"/>
                <a:cs typeface="Calibri"/>
                <a:sym typeface="Calibri"/>
              </a:rPr>
              <a:t>This material is based upon work supported by the National Science Foundation under Grant Nos. 1633275, 1649297, </a:t>
            </a:r>
            <a:r>
              <a:rPr lang="en-US" sz="1200" dirty="0">
                <a:solidFill>
                  <a:srgbClr val="000000"/>
                </a:solidFill>
                <a:ea typeface="Calibri"/>
                <a:cs typeface="Calibri"/>
                <a:sym typeface="Calibri"/>
              </a:rPr>
              <a:t>1807047, 1834528,  and 1834516</a:t>
            </a:r>
            <a:r>
              <a:rPr kumimoji="0" lang="en-US" sz="1200" b="0" i="0" u="none" strike="noStrike" kern="1200" cap="none" spc="0" normalizeH="0" baseline="0" noProof="0" dirty="0">
                <a:ln>
                  <a:noFill/>
                </a:ln>
                <a:solidFill>
                  <a:srgbClr val="000000"/>
                </a:solidFill>
                <a:effectLst/>
                <a:uLnTx/>
                <a:uFillTx/>
                <a:latin typeface="Calibri"/>
                <a:ea typeface="Calibri"/>
                <a:cs typeface="Calibri"/>
                <a:sym typeface="Calibri"/>
              </a:rPr>
              <a:t>. Any opinions, findings, and conclusions or recommendations expressed in this material  are those of the author(s) and do not necessarily reflect the views of the NSF.</a:t>
            </a:r>
            <a:endParaRPr kumimoji="0" sz="1200" b="0" i="0" u="none" strike="noStrike" kern="1200" cap="none" spc="0" normalizeH="0" baseline="0" noProof="0" dirty="0">
              <a:ln>
                <a:noFill/>
              </a:ln>
              <a:solidFill>
                <a:srgbClr val="000000"/>
              </a:solidFill>
              <a:effectLst/>
              <a:uLnTx/>
              <a:uFillTx/>
              <a:latin typeface="Calibri"/>
              <a:ea typeface="Calibri"/>
              <a:cs typeface="Calibri"/>
              <a:sym typeface="Calibri"/>
            </a:endParaRPr>
          </a:p>
        </p:txBody>
      </p:sp>
      <p:pic>
        <p:nvPicPr>
          <p:cNvPr id="8" name="Google Shape;86;p13">
            <a:extLst>
              <a:ext uri="{FF2B5EF4-FFF2-40B4-BE49-F238E27FC236}">
                <a16:creationId xmlns:a16="http://schemas.microsoft.com/office/drawing/2014/main" id="{DCC5F895-D100-42D9-A48B-53D7E42BFB6E}"/>
              </a:ext>
            </a:extLst>
          </p:cNvPr>
          <p:cNvPicPr preferRelativeResize="0">
            <a:picLocks noChangeAspect="1"/>
          </p:cNvPicPr>
          <p:nvPr/>
        </p:nvPicPr>
        <p:blipFill rotWithShape="1">
          <a:blip r:embed="rId5">
            <a:alphaModFix/>
          </a:blip>
          <a:srcRect l="13815" t="-472" r="69482" b="-10"/>
          <a:stretch/>
        </p:blipFill>
        <p:spPr>
          <a:xfrm>
            <a:off x="6413515" y="5698683"/>
            <a:ext cx="1372411" cy="1159317"/>
          </a:xfrm>
          <a:prstGeom prst="rect">
            <a:avLst/>
          </a:prstGeom>
          <a:noFill/>
          <a:ln>
            <a:noFill/>
          </a:ln>
        </p:spPr>
      </p:pic>
    </p:spTree>
    <p:extLst>
      <p:ext uri="{BB962C8B-B14F-4D97-AF65-F5344CB8AC3E}">
        <p14:creationId xmlns:p14="http://schemas.microsoft.com/office/powerpoint/2010/main" val="9419807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2EB92D-9C59-43DF-AE37-2905C50FA32A}" type="slidenum">
              <a:rPr kumimoji="0" lang="en-US" sz="1200" b="0" i="0" u="none" strike="noStrike" kern="1200" cap="none" spc="0" normalizeH="0" baseline="0" noProof="0" smtClean="0">
                <a:ln>
                  <a:noFill/>
                </a:ln>
                <a:solidFill>
                  <a:srgbClr val="000000">
                    <a:tint val="75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srgbClr val="000000">
                  <a:tint val="75000"/>
                </a:srgbClr>
              </a:solidFill>
              <a:effectLst/>
              <a:uLnTx/>
              <a:uFillTx/>
              <a:latin typeface="Calibri"/>
              <a:ea typeface="+mn-ea"/>
              <a:cs typeface="+mn-cs"/>
            </a:endParaRPr>
          </a:p>
        </p:txBody>
      </p:sp>
      <p:sp>
        <p:nvSpPr>
          <p:cNvPr id="6" name="Text Placeholder 5"/>
          <p:cNvSpPr>
            <a:spLocks noGrp="1"/>
          </p:cNvSpPr>
          <p:nvPr>
            <p:ph type="body" sz="quarter" idx="15"/>
          </p:nvPr>
        </p:nvSpPr>
        <p:spPr/>
        <p:txBody>
          <a:bodyPr>
            <a:noAutofit/>
          </a:bodyPr>
          <a:lstStyle/>
          <a:p>
            <a:r>
              <a:rPr lang="en-US" sz="3200" dirty="0"/>
              <a:t>Astrophysics Admissions Committee</a:t>
            </a:r>
          </a:p>
        </p:txBody>
      </p:sp>
      <p:graphicFrame>
        <p:nvGraphicFramePr>
          <p:cNvPr id="8" name="Content Placeholder 10"/>
          <p:cNvGraphicFramePr>
            <a:graphicFrameLocks/>
          </p:cNvGraphicFramePr>
          <p:nvPr>
            <p:extLst>
              <p:ext uri="{D42A27DB-BD31-4B8C-83A1-F6EECF244321}">
                <p14:modId xmlns:p14="http://schemas.microsoft.com/office/powerpoint/2010/main" val="3126512260"/>
              </p:ext>
            </p:extLst>
          </p:nvPr>
        </p:nvGraphicFramePr>
        <p:xfrm>
          <a:off x="1663908" y="1491485"/>
          <a:ext cx="9082672" cy="4177000"/>
        </p:xfrm>
        <a:graphic>
          <a:graphicData uri="http://schemas.openxmlformats.org/drawingml/2006/table">
            <a:tbl>
              <a:tblPr firstRow="1" bandRow="1">
                <a:tableStyleId>{6E25E649-3F16-4E02-A733-19D2CDBF48F0}</a:tableStyleId>
              </a:tblPr>
              <a:tblGrid>
                <a:gridCol w="1588958">
                  <a:extLst>
                    <a:ext uri="{9D8B030D-6E8A-4147-A177-3AD203B41FA5}">
                      <a16:colId xmlns:a16="http://schemas.microsoft.com/office/drawing/2014/main" val="20000"/>
                    </a:ext>
                  </a:extLst>
                </a:gridCol>
                <a:gridCol w="1517752">
                  <a:extLst>
                    <a:ext uri="{9D8B030D-6E8A-4147-A177-3AD203B41FA5}">
                      <a16:colId xmlns:a16="http://schemas.microsoft.com/office/drawing/2014/main" val="20001"/>
                    </a:ext>
                  </a:extLst>
                </a:gridCol>
                <a:gridCol w="1434628">
                  <a:extLst>
                    <a:ext uri="{9D8B030D-6E8A-4147-A177-3AD203B41FA5}">
                      <a16:colId xmlns:a16="http://schemas.microsoft.com/office/drawing/2014/main" val="20002"/>
                    </a:ext>
                  </a:extLst>
                </a:gridCol>
                <a:gridCol w="1513778">
                  <a:extLst>
                    <a:ext uri="{9D8B030D-6E8A-4147-A177-3AD203B41FA5}">
                      <a16:colId xmlns:a16="http://schemas.microsoft.com/office/drawing/2014/main" val="20003"/>
                    </a:ext>
                  </a:extLst>
                </a:gridCol>
                <a:gridCol w="1513778">
                  <a:extLst>
                    <a:ext uri="{9D8B030D-6E8A-4147-A177-3AD203B41FA5}">
                      <a16:colId xmlns:a16="http://schemas.microsoft.com/office/drawing/2014/main" val="20004"/>
                    </a:ext>
                  </a:extLst>
                </a:gridCol>
                <a:gridCol w="1513778">
                  <a:extLst>
                    <a:ext uri="{9D8B030D-6E8A-4147-A177-3AD203B41FA5}">
                      <a16:colId xmlns:a16="http://schemas.microsoft.com/office/drawing/2014/main" val="20005"/>
                    </a:ext>
                  </a:extLst>
                </a:gridCol>
              </a:tblGrid>
              <a:tr h="775861">
                <a:tc>
                  <a:txBody>
                    <a:bodyPr/>
                    <a:lstStyle/>
                    <a:p>
                      <a:pPr algn="l"/>
                      <a:endParaRPr lang="en-US" sz="20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2400" dirty="0">
                          <a:solidFill>
                            <a:schemeClr val="tx1"/>
                          </a:solidFill>
                        </a:rPr>
                        <a:t>Prabhat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2400" dirty="0">
                          <a:solidFill>
                            <a:schemeClr val="tx1"/>
                          </a:solidFill>
                        </a:rPr>
                        <a:t>Jeff</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2400" dirty="0">
                          <a:solidFill>
                            <a:schemeClr val="tx1"/>
                          </a:solidFill>
                        </a:rPr>
                        <a:t>Juan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2400" dirty="0">
                          <a:solidFill>
                            <a:schemeClr val="tx1"/>
                          </a:solidFill>
                        </a:rPr>
                        <a:t>Wayne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2400" dirty="0">
                          <a:solidFill>
                            <a:schemeClr val="tx1"/>
                          </a:solidFill>
                        </a:rPr>
                        <a:t>Chris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0"/>
                  </a:ext>
                </a:extLst>
              </a:tr>
              <a:tr h="1133713">
                <a:tc>
                  <a:txBody>
                    <a:bodyPr/>
                    <a:lstStyle/>
                    <a:p>
                      <a:pPr algn="ctr"/>
                      <a:r>
                        <a:rPr lang="en-US" sz="2400" b="1" dirty="0"/>
                        <a:t>Title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sz="2000" dirty="0"/>
                        <a:t>Assoc</a:t>
                      </a:r>
                      <a:r>
                        <a:rPr lang="en-US" sz="2000" baseline="0" dirty="0"/>
                        <a:t> Prof</a:t>
                      </a:r>
                      <a:endParaRPr lang="en-US" sz="20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sz="2000" dirty="0"/>
                        <a:t>Assoc Prof</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sz="2000" dirty="0"/>
                        <a:t>Assoc</a:t>
                      </a:r>
                      <a:r>
                        <a:rPr lang="en-US" sz="2000" baseline="0" dirty="0"/>
                        <a:t> Prof</a:t>
                      </a:r>
                      <a:endParaRPr lang="en-US" sz="20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sz="2000" dirty="0"/>
                        <a:t>Asst</a:t>
                      </a:r>
                      <a:r>
                        <a:rPr lang="en-US" sz="2000" baseline="0" dirty="0"/>
                        <a:t> Prof</a:t>
                      </a:r>
                      <a:endParaRPr lang="en-US" sz="20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sz="2000" dirty="0"/>
                        <a:t>Ph.D. candidate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133713">
                <a:tc>
                  <a:txBody>
                    <a:bodyPr/>
                    <a:lstStyle/>
                    <a:p>
                      <a:pPr algn="ctr"/>
                      <a:r>
                        <a:rPr lang="en-US" sz="2400" b="1" dirty="0"/>
                        <a:t>Training</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sz="2000" dirty="0"/>
                        <a:t>Ivy League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sz="2000" dirty="0"/>
                        <a:t>Ivy League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sz="2000" dirty="0"/>
                        <a:t>Ivy League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sz="2000" dirty="0"/>
                        <a:t>Big Ten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sz="2000" dirty="0"/>
                        <a:t>Big</a:t>
                      </a:r>
                      <a:r>
                        <a:rPr lang="en-US" sz="2000" baseline="0" dirty="0"/>
                        <a:t> Ten</a:t>
                      </a:r>
                      <a:endParaRPr lang="en-US" sz="20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133713">
                <a:tc>
                  <a:txBody>
                    <a:bodyPr/>
                    <a:lstStyle/>
                    <a:p>
                      <a:pPr algn="ctr"/>
                      <a:r>
                        <a:rPr lang="en-US" sz="2400" b="1" dirty="0"/>
                        <a:t>National Origin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t>Int’l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t>Domestic</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t>Int’l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t>Domestic</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t>Domestic</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5923359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4294967295"/>
          </p:nvPr>
        </p:nvSpPr>
        <p:spPr>
          <a:xfrm>
            <a:off x="4038600" y="62166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tint val="75000"/>
                  </a:srgbClr>
                </a:solidFill>
                <a:effectLst/>
                <a:uLnTx/>
                <a:uFillTx/>
                <a:latin typeface="Calibri"/>
                <a:ea typeface="+mn-ea"/>
                <a:cs typeface="+mn-cs"/>
              </a:rPr>
              <a:t>Copyright 2018, JRP &amp; CWM</a:t>
            </a:r>
          </a:p>
        </p:txBody>
      </p:sp>
      <p:sp>
        <p:nvSpPr>
          <p:cNvPr id="3" name="Slide Number Placeholder 2"/>
          <p:cNvSpPr>
            <a:spLocks noGrp="1"/>
          </p:cNvSpPr>
          <p:nvPr>
            <p:ph type="sldNum" sz="quarter" idx="12"/>
          </p:nvPr>
        </p:nvSpPr>
        <p:spPr>
          <a:xfrm>
            <a:off x="8610600" y="62166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2EB92D-9C59-43DF-AE37-2905C50FA32A}" type="slidenum">
              <a:rPr kumimoji="0" lang="en-US" sz="1200" b="0" i="0" u="none" strike="noStrike" kern="1200" cap="none" spc="0" normalizeH="0" baseline="0" noProof="0" smtClean="0">
                <a:ln>
                  <a:noFill/>
                </a:ln>
                <a:solidFill>
                  <a:srgbClr val="000000">
                    <a:tint val="75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srgbClr val="000000">
                  <a:tint val="75000"/>
                </a:srgbClr>
              </a:solidFill>
              <a:effectLst/>
              <a:uLnTx/>
              <a:uFillTx/>
              <a:latin typeface="Calibri"/>
              <a:ea typeface="+mn-ea"/>
              <a:cs typeface="+mn-cs"/>
            </a:endParaRPr>
          </a:p>
        </p:txBody>
      </p:sp>
      <p:sp>
        <p:nvSpPr>
          <p:cNvPr id="6" name="Rectangle 5"/>
          <p:cNvSpPr/>
          <p:nvPr/>
        </p:nvSpPr>
        <p:spPr>
          <a:xfrm>
            <a:off x="609599" y="163322"/>
            <a:ext cx="10961299" cy="6555641"/>
          </a:xfrm>
          <a:prstGeom prst="rect">
            <a:avLst/>
          </a:prstGeom>
          <a:solidFill>
            <a:schemeClr val="bg1"/>
          </a:solidFill>
          <a:ln w="28575">
            <a:solidFill>
              <a:srgbClr val="A5A5A5"/>
            </a:solidFill>
          </a:ln>
          <a:effectLst>
            <a:outerShdw blurRad="50800" dist="38100" dir="2700000" algn="tl" rotWithShape="0">
              <a:prstClr val="black">
                <a:alpha val="40000"/>
              </a:prstClr>
            </a:outerShdw>
          </a:effectLst>
        </p:spPr>
        <p:txBody>
          <a:bodyPr wrap="square">
            <a:spAutoFit/>
          </a:bodyPr>
          <a:lstStyle/>
          <a:p>
            <a:pPr marL="109728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alibri"/>
                <a:ea typeface="+mn-ea"/>
                <a:cs typeface="+mn-cs"/>
              </a:rPr>
              <a:t>Is it enough to be a woman in science?</a:t>
            </a:r>
          </a:p>
          <a:p>
            <a:pPr marL="109728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alibri"/>
                <a:ea typeface="+mn-ea"/>
                <a:cs typeface="+mn-cs"/>
              </a:rPr>
              <a:t>[Discussion of how different perspectives might affect the community.]</a:t>
            </a:r>
          </a:p>
          <a:p>
            <a:pPr marL="109728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Calibri"/>
              <a:ea typeface="+mn-ea"/>
              <a:cs typeface="+mn-cs"/>
            </a:endParaRPr>
          </a:p>
          <a:p>
            <a:pPr marL="109728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alibri"/>
                <a:ea typeface="+mn-ea"/>
                <a:cs typeface="+mn-cs"/>
              </a:rPr>
              <a:t>Lisa said she wants to be a role model because she never received explicit encouragement until recently. She wrote about the importance of providing active support, not just the absence of discrimination.</a:t>
            </a:r>
          </a:p>
          <a:p>
            <a:pPr marL="109728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Calibri"/>
              <a:ea typeface="+mn-ea"/>
              <a:cs typeface="+mn-cs"/>
            </a:endParaRPr>
          </a:p>
          <a:p>
            <a:pPr marL="109728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alibri"/>
                <a:ea typeface="+mn-ea"/>
                <a:cs typeface="+mn-cs"/>
              </a:rPr>
              <a:t>Shawna says she needs to develop self-confidence and overcome self-doubt.</a:t>
            </a:r>
          </a:p>
          <a:p>
            <a:pPr marL="109728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Calibri"/>
              <a:ea typeface="+mn-ea"/>
              <a:cs typeface="+mn-cs"/>
            </a:endParaRPr>
          </a:p>
          <a:p>
            <a:pPr marL="109728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alibri"/>
                <a:ea typeface="+mn-ea"/>
                <a:cs typeface="+mn-cs"/>
              </a:rPr>
              <a:t>And then there’s Amy, who claimed to experience teasing and bigotry from her peers and a high school science teacher. She went to an all-women’s college so she could still study science.</a:t>
            </a:r>
          </a:p>
          <a:p>
            <a:pPr marL="109728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Calibri"/>
              <a:ea typeface="+mn-ea"/>
              <a:cs typeface="+mn-cs"/>
            </a:endParaRPr>
          </a:p>
          <a:p>
            <a:pPr marL="109728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alibri"/>
                <a:ea typeface="+mn-ea"/>
                <a:cs typeface="+mn-cs"/>
              </a:rPr>
              <a:t>I’m less persuaded by that story. Maybe the teacher was young and inexperienced in handling high school boys.  She might come to the program with an axe to grind.</a:t>
            </a:r>
          </a:p>
          <a:p>
            <a:pPr marL="109728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Calibri"/>
              <a:ea typeface="+mn-ea"/>
              <a:cs typeface="+mn-cs"/>
            </a:endParaRPr>
          </a:p>
          <a:p>
            <a:pPr marL="109728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alibri"/>
                <a:ea typeface="+mn-ea"/>
                <a:cs typeface="+mn-cs"/>
              </a:rPr>
              <a:t>Either way, now she’s taking action, organizing a lecture series on women in science...  We need to read between the lines on these things.</a:t>
            </a:r>
          </a:p>
          <a:p>
            <a:pPr marL="1097280" marR="0" lvl="0" indent="0" algn="l" defTabSz="914400" rtl="0" eaLnBrk="1" fontAlgn="auto" latinLnBrk="0" hangingPunct="1">
              <a:lnSpc>
                <a:spcPct val="100000"/>
              </a:lnSpc>
              <a:spcBef>
                <a:spcPts val="0"/>
              </a:spcBef>
              <a:spcAft>
                <a:spcPts val="0"/>
              </a:spcAft>
              <a:buClrTx/>
              <a:buSzTx/>
              <a:buFontTx/>
              <a:buNone/>
              <a:tabLst/>
              <a:defRPr/>
            </a:pPr>
            <a:endParaRPr lang="en-US" sz="2000" dirty="0">
              <a:solidFill>
                <a:srgbClr val="000000"/>
              </a:solidFill>
              <a:latin typeface="Calibri"/>
            </a:endParaRPr>
          </a:p>
          <a:p>
            <a:pPr marL="1097280" marR="0" lvl="0" indent="0" algn="l"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solidFill>
                  <a:srgbClr val="000000"/>
                </a:solidFill>
                <a:effectLst/>
                <a:uLnTx/>
                <a:uFillTx/>
                <a:latin typeface="Calibri"/>
                <a:ea typeface="+mn-ea"/>
                <a:cs typeface="+mn-cs"/>
              </a:rPr>
              <a:t>Person eventually nominated had started an astronomy outreach program and had letters of recommendation from familiar names</a:t>
            </a:r>
          </a:p>
        </p:txBody>
      </p:sp>
      <p:sp>
        <p:nvSpPr>
          <p:cNvPr id="5" name="Rectangle 4"/>
          <p:cNvSpPr/>
          <p:nvPr/>
        </p:nvSpPr>
        <p:spPr>
          <a:xfrm>
            <a:off x="609599" y="162272"/>
            <a:ext cx="1184825" cy="5324535"/>
          </a:xfrm>
          <a:prstGeom prst="rect">
            <a:avLst/>
          </a:prstGeom>
          <a:noFill/>
          <a:ln w="28575">
            <a:noFill/>
          </a:ln>
          <a:effectLst/>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alibri"/>
                <a:ea typeface="+mn-ea"/>
                <a:cs typeface="+mn-cs"/>
              </a:rPr>
              <a:t>Juan:</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2000" b="1" i="1" u="none" strike="noStrike" kern="1200" cap="none" spc="0" normalizeH="0" baseline="0" noProof="0" dirty="0">
              <a:ln>
                <a:noFill/>
              </a:ln>
              <a:solidFill>
                <a:srgbClr val="000000"/>
              </a:solidFill>
              <a:effectLst/>
              <a:uLnTx/>
              <a:uFillTx/>
              <a:latin typeface="Calibri"/>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2000" b="1" i="1" u="none" strike="noStrike" kern="1200" cap="none" spc="0" normalizeH="0" baseline="0" noProof="0" dirty="0">
              <a:ln>
                <a:noFill/>
              </a:ln>
              <a:solidFill>
                <a:srgbClr val="000000"/>
              </a:solidFill>
              <a:effectLst/>
              <a:uLnTx/>
              <a:uFillTx/>
              <a:latin typeface="Calibri"/>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srgbClr val="000000"/>
                </a:solidFill>
                <a:effectLst/>
                <a:uLnTx/>
                <a:uFillTx/>
                <a:latin typeface="Calibri"/>
                <a:ea typeface="+mn-ea"/>
                <a:cs typeface="+mn-cs"/>
              </a:rPr>
              <a:t>Prabhat</a:t>
            </a:r>
            <a:r>
              <a:rPr kumimoji="0" lang="en-US" sz="2000" b="1" i="0" u="none" strike="noStrike" kern="1200" cap="none" spc="0" normalizeH="0" baseline="0" noProof="0" dirty="0">
                <a:ln>
                  <a:noFill/>
                </a:ln>
                <a:solidFill>
                  <a:srgbClr val="000000"/>
                </a:solidFill>
                <a:effectLst/>
                <a:uLnTx/>
                <a:uFillTx/>
                <a:latin typeface="Calibri"/>
                <a:ea typeface="+mn-ea"/>
                <a:cs typeface="+mn-cs"/>
              </a:rPr>
              <a:t>:</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2000" b="1" i="1" u="none" strike="noStrike" kern="1200" cap="none" spc="0" normalizeH="0" baseline="0" noProof="0" dirty="0">
              <a:ln>
                <a:noFill/>
              </a:ln>
              <a:solidFill>
                <a:srgbClr val="000000"/>
              </a:solidFill>
              <a:effectLst/>
              <a:uLnTx/>
              <a:uFillTx/>
              <a:latin typeface="Calibri"/>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2000" b="1" i="1" u="none" strike="noStrike" kern="1200" cap="none" spc="0" normalizeH="0" baseline="0" noProof="0" dirty="0">
              <a:ln>
                <a:noFill/>
              </a:ln>
              <a:solidFill>
                <a:srgbClr val="000000"/>
              </a:solidFill>
              <a:effectLst/>
              <a:uLnTx/>
              <a:uFillTx/>
              <a:latin typeface="Calibri"/>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2000" b="1" i="1" u="none" strike="noStrike" kern="1200" cap="none" spc="0" normalizeH="0" baseline="0" noProof="0" dirty="0">
              <a:ln>
                <a:noFill/>
              </a:ln>
              <a:solidFill>
                <a:srgbClr val="000000"/>
              </a:solidFill>
              <a:effectLst/>
              <a:uLnTx/>
              <a:uFillTx/>
              <a:latin typeface="Calibri"/>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alibri"/>
                <a:ea typeface="+mn-ea"/>
                <a:cs typeface="+mn-cs"/>
              </a:rPr>
              <a:t>Wayne:</a:t>
            </a:r>
            <a:endParaRPr kumimoji="0" lang="en-US" sz="2000" b="1" i="1" u="none" strike="noStrike" kern="1200" cap="none" spc="0" normalizeH="0" baseline="0" noProof="0" dirty="0">
              <a:ln>
                <a:noFill/>
              </a:ln>
              <a:solidFill>
                <a:srgbClr val="000000"/>
              </a:solidFill>
              <a:effectLst/>
              <a:uLnTx/>
              <a:uFillTx/>
              <a:latin typeface="Calibri"/>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000000"/>
              </a:solidFill>
              <a:effectLst/>
              <a:uLnTx/>
              <a:uFillTx/>
              <a:latin typeface="Calibri"/>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alibri"/>
                <a:ea typeface="+mn-ea"/>
                <a:cs typeface="+mn-cs"/>
              </a:rPr>
              <a:t>Juan: </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2000" b="1" i="1" u="none" strike="noStrike" kern="1200" cap="none" spc="0" normalizeH="0" baseline="0" noProof="0" dirty="0">
              <a:ln>
                <a:noFill/>
              </a:ln>
              <a:solidFill>
                <a:srgbClr val="000000"/>
              </a:solidFill>
              <a:effectLst/>
              <a:uLnTx/>
              <a:uFillTx/>
              <a:latin typeface="Calibri"/>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2000" b="1" i="1" u="none" strike="noStrike" kern="1200" cap="none" spc="0" normalizeH="0" baseline="0" noProof="0" dirty="0">
              <a:ln>
                <a:noFill/>
              </a:ln>
              <a:solidFill>
                <a:srgbClr val="000000"/>
              </a:solidFill>
              <a:effectLst/>
              <a:uLnTx/>
              <a:uFillTx/>
              <a:latin typeface="Calibri"/>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2000" b="1" i="1" u="none" strike="noStrike" kern="1200" cap="none" spc="0" normalizeH="0" baseline="0" noProof="0" dirty="0">
              <a:ln>
                <a:noFill/>
              </a:ln>
              <a:solidFill>
                <a:srgbClr val="000000"/>
              </a:solidFill>
              <a:effectLst/>
              <a:uLnTx/>
              <a:uFillTx/>
              <a:latin typeface="Calibri"/>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alibri"/>
                <a:ea typeface="+mn-ea"/>
                <a:cs typeface="+mn-cs"/>
              </a:rPr>
              <a:t>Chris:</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2000" b="1" i="1" u="none" strike="noStrike" kern="1200" cap="none" spc="0" normalizeH="0" baseline="0" noProof="0" dirty="0">
              <a:ln>
                <a:noFill/>
              </a:ln>
              <a:solidFill>
                <a:srgbClr val="000000"/>
              </a:solidFill>
              <a:effectLst/>
              <a:uLnTx/>
              <a:uFillTx/>
              <a:latin typeface="Calibri"/>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2000" b="1" i="1" u="none" strike="noStrike" kern="1200" cap="none" spc="0" normalizeH="0" baseline="0" noProof="0" dirty="0">
              <a:ln>
                <a:noFill/>
              </a:ln>
              <a:solidFill>
                <a:srgbClr val="000000"/>
              </a:solidFill>
              <a:effectLst/>
              <a:uLnTx/>
              <a:uFillTx/>
              <a:latin typeface="Calibri"/>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alibri"/>
                <a:ea typeface="+mn-ea"/>
                <a:cs typeface="+mn-cs"/>
              </a:rPr>
              <a:t>Juan:</a:t>
            </a:r>
          </a:p>
        </p:txBody>
      </p:sp>
    </p:spTree>
    <p:extLst>
      <p:ext uri="{BB962C8B-B14F-4D97-AF65-F5344CB8AC3E}">
        <p14:creationId xmlns:p14="http://schemas.microsoft.com/office/powerpoint/2010/main" val="1064291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13" end="1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16" end="16"/>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
                                            <p:txEl>
                                              <p:pRg st="11" end="11"/>
                                            </p:txEl>
                                          </p:spTgt>
                                        </p:tgtEl>
                                        <p:attrNameLst>
                                          <p:attrName>style.visibility</p:attrName>
                                        </p:attrNameLst>
                                      </p:cBhvr>
                                      <p:to>
                                        <p:strVal val="visible"/>
                                      </p:to>
                                    </p:set>
                                  </p:childTnLst>
                                </p:cTn>
                              </p:par>
                            </p:childTnLst>
                          </p:cTn>
                        </p:par>
                        <p:par>
                          <p:cTn id="33" fill="hold">
                            <p:stCondLst>
                              <p:cond delay="0"/>
                            </p:stCondLst>
                            <p:childTnLst>
                              <p:par>
                                <p:cTn id="34" presetID="1" presetClass="entr" presetSubtype="0" fill="hold" nodeType="afterEffect">
                                  <p:stCondLst>
                                    <p:cond delay="4000"/>
                                  </p:stCondLst>
                                  <p:childTnLst>
                                    <p:set>
                                      <p:cBhvr>
                                        <p:cTn id="35" dur="1" fill="hold">
                                          <p:stCondLst>
                                            <p:cond delay="0"/>
                                          </p:stCondLst>
                                        </p:cTn>
                                        <p:tgtEl>
                                          <p:spTgt spid="6">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2EB92D-9C59-43DF-AE37-2905C50FA32A}" type="slidenum">
              <a:rPr kumimoji="0" lang="en-US" sz="1200" b="0" i="0" u="none" strike="noStrike" kern="1200" cap="none" spc="0" normalizeH="0" baseline="0" noProof="0" smtClean="0">
                <a:ln>
                  <a:noFill/>
                </a:ln>
                <a:solidFill>
                  <a:srgbClr val="000000">
                    <a:tint val="75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srgbClr val="000000">
                  <a:tint val="75000"/>
                </a:srgbClr>
              </a:solidFill>
              <a:effectLst/>
              <a:uLnTx/>
              <a:uFillTx/>
              <a:latin typeface="Calibri"/>
              <a:ea typeface="+mn-ea"/>
              <a:cs typeface="+mn-cs"/>
            </a:endParaRPr>
          </a:p>
        </p:txBody>
      </p:sp>
      <p:sp>
        <p:nvSpPr>
          <p:cNvPr id="7" name="Content Placeholder 2"/>
          <p:cNvSpPr txBox="1">
            <a:spLocks/>
          </p:cNvSpPr>
          <p:nvPr/>
        </p:nvSpPr>
        <p:spPr>
          <a:xfrm>
            <a:off x="621101" y="671662"/>
            <a:ext cx="10955547" cy="5360838"/>
          </a:xfrm>
          <a:prstGeom prst="rect">
            <a:avLst/>
          </a:prstGeom>
          <a:solidFill>
            <a:schemeClr val="bg1"/>
          </a:solidFill>
          <a:ln w="28575">
            <a:solidFill>
              <a:srgbClr val="A5A5A5"/>
            </a:solidFill>
          </a:ln>
          <a:effectLst>
            <a:outerShdw blurRad="50800" dist="38100" dir="2700000" algn="tl" rotWithShape="0">
              <a:prstClr val="black">
                <a:alpha val="40000"/>
              </a:prstClr>
            </a:outerShdw>
          </a:effectLst>
        </p:spPr>
        <p:txBody>
          <a:bodyPr>
            <a:normAutofit/>
          </a:bodyPr>
          <a:lstStyle>
            <a:lvl1pPr marL="342900" indent="-228600" algn="l" defTabSz="914400" rtl="0" eaLnBrk="1" latinLnBrk="0" hangingPunct="1">
              <a:lnSpc>
                <a:spcPct val="90000"/>
              </a:lnSpc>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lnSpc>
                <a:spcPct val="90000"/>
              </a:lnSpc>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lnSpc>
                <a:spcPct val="90000"/>
              </a:lnSpc>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lnSpc>
                <a:spcPct val="90000"/>
              </a:lnSpc>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lnSpc>
                <a:spcPct val="90000"/>
              </a:lnSpc>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lnSpc>
                <a:spcPct val="90000"/>
              </a:lnSpc>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lnSpc>
                <a:spcPct val="90000"/>
              </a:lnSpc>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lnSpc>
                <a:spcPct val="90000"/>
              </a:lnSpc>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lnSpc>
                <a:spcPct val="90000"/>
              </a:lnSpc>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097280" marR="0" lvl="0" indent="0" algn="l" defTabSz="914400" rtl="0" eaLnBrk="1" fontAlgn="auto" latinLnBrk="0" hangingPunct="1">
              <a:lnSpc>
                <a:spcPct val="100000"/>
              </a:lnSpc>
              <a:spcBef>
                <a:spcPts val="0"/>
              </a:spcBef>
              <a:spcAft>
                <a:spcPts val="0"/>
              </a:spcAft>
              <a:buClr>
                <a:srgbClr val="238BBE"/>
              </a:buClr>
              <a:buSzTx/>
              <a:buFont typeface="Arial" pitchFamily="34" charset="0"/>
              <a:buNone/>
              <a:tabLst/>
              <a:defRPr/>
            </a:pP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Arial" charset="0"/>
                <a:cs typeface="Calibri" panose="020F0502020204030204" pitchFamily="34" charset="0"/>
              </a:rPr>
              <a:t>He grew up in a yurt in the Himalayas, was raised by his mom and grandma after his father died at an early age, and the next neighbors were two mountains over.  He then found his way to a major U.S. public research university and has since started the only organization for the discipline in the Himalayan region.</a:t>
            </a:r>
          </a:p>
          <a:p>
            <a:pPr marL="1097280" marR="0" lvl="0" indent="0" algn="l" defTabSz="914400" rtl="0" eaLnBrk="1" fontAlgn="auto" latinLnBrk="0" hangingPunct="1">
              <a:lnSpc>
                <a:spcPct val="100000"/>
              </a:lnSpc>
              <a:spcBef>
                <a:spcPts val="0"/>
              </a:spcBef>
              <a:spcAft>
                <a:spcPts val="0"/>
              </a:spcAft>
              <a:buClr>
                <a:srgbClr val="238BBE"/>
              </a:buClr>
              <a:buSzTx/>
              <a:buFont typeface="Arial" pitchFamily="34" charset="0"/>
              <a:buNone/>
              <a:tabLst/>
              <a:defRPr/>
            </a:pPr>
            <a:endPar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Arial" charset="0"/>
              <a:cs typeface="Calibri" panose="020F0502020204030204" pitchFamily="34" charset="0"/>
            </a:endParaRPr>
          </a:p>
          <a:p>
            <a:pPr marL="1097280" marR="0" lvl="0" indent="0" algn="l" defTabSz="914400" rtl="0" eaLnBrk="1" fontAlgn="auto" latinLnBrk="0" hangingPunct="1">
              <a:lnSpc>
                <a:spcPct val="100000"/>
              </a:lnSpc>
              <a:spcBef>
                <a:spcPts val="0"/>
              </a:spcBef>
              <a:spcAft>
                <a:spcPts val="0"/>
              </a:spcAft>
              <a:buClr>
                <a:srgbClr val="238BBE"/>
              </a:buClr>
              <a:buSzTx/>
              <a:buFont typeface="Arial" pitchFamily="34" charset="0"/>
              <a:buNone/>
              <a:tabLst/>
              <a:defRPr/>
            </a:pP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Arial" charset="0"/>
                <a:cs typeface="Calibri" panose="020F0502020204030204" pitchFamily="34" charset="0"/>
              </a:rPr>
              <a:t>But do we think he can succeed? </a:t>
            </a:r>
          </a:p>
          <a:p>
            <a:pPr marL="1097280" marR="0" lvl="0" indent="0" algn="l" defTabSz="914400" rtl="0" eaLnBrk="1" fontAlgn="auto" latinLnBrk="0" hangingPunct="1">
              <a:lnSpc>
                <a:spcPct val="100000"/>
              </a:lnSpc>
              <a:spcBef>
                <a:spcPts val="0"/>
              </a:spcBef>
              <a:spcAft>
                <a:spcPts val="0"/>
              </a:spcAft>
              <a:buClr>
                <a:srgbClr val="238BBE"/>
              </a:buClr>
              <a:buSzTx/>
              <a:buFont typeface="Arial" pitchFamily="34" charset="0"/>
              <a:buNone/>
              <a:tabLst/>
              <a:defRPr/>
            </a:pP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Arial" charset="0"/>
                <a:cs typeface="Calibri" panose="020F0502020204030204" pitchFamily="34" charset="0"/>
              </a:rPr>
              <a:t>[long pause]</a:t>
            </a:r>
          </a:p>
          <a:p>
            <a:pPr marL="1097280" marR="0" lvl="0" indent="0" algn="l" defTabSz="914400" rtl="0" eaLnBrk="1" fontAlgn="auto" latinLnBrk="0" hangingPunct="1">
              <a:lnSpc>
                <a:spcPct val="100000"/>
              </a:lnSpc>
              <a:spcBef>
                <a:spcPts val="0"/>
              </a:spcBef>
              <a:spcAft>
                <a:spcPts val="0"/>
              </a:spcAft>
              <a:buClr>
                <a:srgbClr val="238BBE"/>
              </a:buClr>
              <a:buSzTx/>
              <a:buFont typeface="Arial" pitchFamily="34" charset="0"/>
              <a:buNone/>
              <a:tabLst/>
              <a:defRPr/>
            </a:pPr>
            <a:endPar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Arial" charset="0"/>
              <a:cs typeface="Calibri" panose="020F0502020204030204" pitchFamily="34" charset="0"/>
            </a:endParaRPr>
          </a:p>
          <a:p>
            <a:pPr marL="1097280" marR="0" lvl="0" indent="0" algn="l" defTabSz="914400" rtl="0" eaLnBrk="1" fontAlgn="auto" latinLnBrk="0" hangingPunct="1">
              <a:lnSpc>
                <a:spcPct val="100000"/>
              </a:lnSpc>
              <a:spcBef>
                <a:spcPts val="0"/>
              </a:spcBef>
              <a:spcAft>
                <a:spcPts val="0"/>
              </a:spcAft>
              <a:buClr>
                <a:srgbClr val="238BBE"/>
              </a:buClr>
              <a:buSzTx/>
              <a:buFont typeface="Arial" pitchFamily="34" charset="0"/>
              <a:buNone/>
              <a:tabLst/>
              <a:defRPr/>
            </a:pP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Arial" charset="0"/>
                <a:cs typeface="Calibri" panose="020F0502020204030204" pitchFamily="34" charset="0"/>
              </a:rPr>
              <a:t>He’s the most amazing case we’ve ever seen.</a:t>
            </a:r>
          </a:p>
          <a:p>
            <a:pPr marL="1097280" marR="0" lvl="0" indent="0" algn="l" defTabSz="914400" rtl="0" eaLnBrk="1" fontAlgn="auto" latinLnBrk="0" hangingPunct="1">
              <a:lnSpc>
                <a:spcPct val="100000"/>
              </a:lnSpc>
              <a:spcBef>
                <a:spcPts val="0"/>
              </a:spcBef>
              <a:spcAft>
                <a:spcPts val="0"/>
              </a:spcAft>
              <a:buClr>
                <a:srgbClr val="238BBE"/>
              </a:buClr>
              <a:buSzTx/>
              <a:buFont typeface="Arial" pitchFamily="34" charset="0"/>
              <a:buNone/>
              <a:tabLst/>
              <a:defRPr/>
            </a:pPr>
            <a:endPar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Arial" charset="0"/>
              <a:cs typeface="Calibri" panose="020F0502020204030204" pitchFamily="34" charset="0"/>
            </a:endParaRPr>
          </a:p>
          <a:p>
            <a:pPr marL="1097280" marR="0" lvl="0" indent="0" algn="l" defTabSz="914400" rtl="0" eaLnBrk="1" fontAlgn="auto" latinLnBrk="0" hangingPunct="1">
              <a:lnSpc>
                <a:spcPct val="100000"/>
              </a:lnSpc>
              <a:spcBef>
                <a:spcPts val="0"/>
              </a:spcBef>
              <a:spcAft>
                <a:spcPts val="0"/>
              </a:spcAft>
              <a:buClr>
                <a:srgbClr val="238BBE"/>
              </a:buClr>
              <a:buSzTx/>
              <a:buFont typeface="Arial" pitchFamily="34" charset="0"/>
              <a:buNone/>
              <a:tabLst/>
              <a:defRPr/>
            </a:pP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Arial" charset="0"/>
                <a:cs typeface="Calibri" panose="020F0502020204030204" pitchFamily="34" charset="0"/>
              </a:rPr>
              <a:t>He would bring some personality to the department.   I commit to look after him and fund him through the prelims…. He presents himself as quite intelligent.”</a:t>
            </a:r>
          </a:p>
          <a:p>
            <a:pPr marL="1097280" marR="0" lvl="0" indent="0" algn="l" defTabSz="914400" rtl="0" eaLnBrk="1" fontAlgn="auto" latinLnBrk="0" hangingPunct="1">
              <a:lnSpc>
                <a:spcPct val="100000"/>
              </a:lnSpc>
              <a:spcBef>
                <a:spcPts val="0"/>
              </a:spcBef>
              <a:spcAft>
                <a:spcPts val="0"/>
              </a:spcAft>
              <a:buClr>
                <a:srgbClr val="238BBE"/>
              </a:buClr>
              <a:buSzTx/>
              <a:buFont typeface="Arial" pitchFamily="34" charset="0"/>
              <a:buNone/>
              <a:tabLst/>
              <a:defRPr/>
            </a:pPr>
            <a:endPar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Arial" charset="0"/>
              <a:cs typeface="Calibri" panose="020F0502020204030204" pitchFamily="34" charset="0"/>
            </a:endParaRPr>
          </a:p>
          <a:p>
            <a:pPr marL="1097280" marR="0" lvl="0" indent="0" algn="l" defTabSz="914400" rtl="0" eaLnBrk="1" fontAlgn="auto" latinLnBrk="0" hangingPunct="1">
              <a:lnSpc>
                <a:spcPct val="100000"/>
              </a:lnSpc>
              <a:spcBef>
                <a:spcPts val="0"/>
              </a:spcBef>
              <a:spcAft>
                <a:spcPts val="0"/>
              </a:spcAft>
              <a:buClr>
                <a:srgbClr val="238BBE"/>
              </a:buClr>
              <a:buSzTx/>
              <a:buFont typeface="Arial" pitchFamily="34" charset="0"/>
              <a:buNone/>
              <a:tabLst/>
              <a:defRPr/>
            </a:pP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Arial" charset="0"/>
                <a:cs typeface="Calibri" panose="020F0502020204030204" pitchFamily="34" charset="0"/>
              </a:rPr>
              <a:t>Excellent idea to give him a chance.</a:t>
            </a:r>
          </a:p>
          <a:p>
            <a:pPr marL="1097280" marR="0" lvl="0" indent="0" algn="l" defTabSz="914400" rtl="0" eaLnBrk="1" fontAlgn="auto" latinLnBrk="0" hangingPunct="1">
              <a:lnSpc>
                <a:spcPct val="100000"/>
              </a:lnSpc>
              <a:spcBef>
                <a:spcPts val="0"/>
              </a:spcBef>
              <a:spcAft>
                <a:spcPts val="0"/>
              </a:spcAft>
              <a:buClr>
                <a:srgbClr val="238BBE"/>
              </a:buClr>
              <a:buSzTx/>
              <a:buFont typeface="Arial" pitchFamily="34" charset="0"/>
              <a:buNone/>
              <a:tabLst/>
              <a:defRPr/>
            </a:pPr>
            <a:endPar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Arial" charset="0"/>
              <a:cs typeface="Calibri" panose="020F0502020204030204" pitchFamily="34" charset="0"/>
            </a:endParaRPr>
          </a:p>
          <a:p>
            <a:pPr marL="1097280" marR="0" lvl="0" indent="0" algn="l" defTabSz="914400" rtl="0" eaLnBrk="1" fontAlgn="auto" latinLnBrk="0" hangingPunct="1">
              <a:lnSpc>
                <a:spcPct val="100000"/>
              </a:lnSpc>
              <a:spcBef>
                <a:spcPts val="0"/>
              </a:spcBef>
              <a:spcAft>
                <a:spcPts val="0"/>
              </a:spcAft>
              <a:buClr>
                <a:srgbClr val="238BBE"/>
              </a:buClr>
              <a:buSzTx/>
              <a:buFont typeface="Arial" pitchFamily="34" charset="0"/>
              <a:buNone/>
              <a:tabLst/>
              <a:defRPr/>
            </a:pPr>
            <a:r>
              <a:rPr kumimoji="0" lang="en-US" sz="2000" b="0" i="1" u="none" strike="noStrike" kern="1200" cap="none" spc="0" normalizeH="0" baseline="0" noProof="0" dirty="0">
                <a:ln>
                  <a:noFill/>
                </a:ln>
                <a:solidFill>
                  <a:srgbClr val="000000"/>
                </a:solidFill>
                <a:effectLst/>
                <a:uLnTx/>
                <a:uFillTx/>
                <a:latin typeface="Calibri" panose="020F0502020204030204" pitchFamily="34" charset="0"/>
                <a:ea typeface="Arial" charset="0"/>
                <a:cs typeface="Calibri" panose="020F0502020204030204" pitchFamily="34" charset="0"/>
              </a:rPr>
              <a:t>Student ultimately admitted and enrolled.</a:t>
            </a:r>
            <a:endPar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Arial" charset="0"/>
              <a:cs typeface="Calibri" panose="020F0502020204030204" pitchFamily="34" charset="0"/>
            </a:endParaRPr>
          </a:p>
          <a:p>
            <a:pPr marL="1097280" marR="0" lvl="0" indent="0" algn="l" defTabSz="914400" rtl="0" eaLnBrk="1" fontAlgn="auto" latinLnBrk="0" hangingPunct="1">
              <a:lnSpc>
                <a:spcPct val="100000"/>
              </a:lnSpc>
              <a:spcBef>
                <a:spcPts val="0"/>
              </a:spcBef>
              <a:spcAft>
                <a:spcPts val="0"/>
              </a:spcAft>
              <a:buClr>
                <a:srgbClr val="238BBE"/>
              </a:buClr>
              <a:buSzTx/>
              <a:buFont typeface="Arial" pitchFamily="34" charset="0"/>
              <a:buNone/>
              <a:tabLst/>
              <a:defRPr/>
            </a:pPr>
            <a:endParaRPr lang="en-US" sz="2000" dirty="0">
              <a:solidFill>
                <a:srgbClr val="000000"/>
              </a:solidFill>
              <a:latin typeface="Calibri" panose="020F0502020204030204" pitchFamily="34" charset="0"/>
              <a:ea typeface="Arial" charset="0"/>
              <a:cs typeface="Calibri" panose="020F0502020204030204" pitchFamily="34" charset="0"/>
            </a:endParaRPr>
          </a:p>
          <a:p>
            <a:pPr marL="1097280" marR="0" lvl="0" indent="0" algn="l" defTabSz="914400" rtl="0" eaLnBrk="1" fontAlgn="auto" latinLnBrk="0" hangingPunct="1">
              <a:lnSpc>
                <a:spcPct val="100000"/>
              </a:lnSpc>
              <a:spcBef>
                <a:spcPts val="0"/>
              </a:spcBef>
              <a:spcAft>
                <a:spcPts val="0"/>
              </a:spcAft>
              <a:buClr>
                <a:srgbClr val="238BBE"/>
              </a:buClr>
              <a:buSzTx/>
              <a:buFont typeface="Arial" pitchFamily="34" charset="0"/>
              <a:buNone/>
              <a:tabLst/>
              <a:defRPr/>
            </a:pPr>
            <a:endPar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Arial" charset="0"/>
              <a:cs typeface="Calibri" panose="020F0502020204030204" pitchFamily="34" charset="0"/>
            </a:endParaRPr>
          </a:p>
        </p:txBody>
      </p:sp>
      <p:sp>
        <p:nvSpPr>
          <p:cNvPr id="5" name="Content Placeholder 2"/>
          <p:cNvSpPr txBox="1">
            <a:spLocks/>
          </p:cNvSpPr>
          <p:nvPr/>
        </p:nvSpPr>
        <p:spPr>
          <a:xfrm>
            <a:off x="621101" y="684362"/>
            <a:ext cx="1228325" cy="4401205"/>
          </a:xfrm>
          <a:prstGeom prst="rect">
            <a:avLst/>
          </a:prstGeom>
          <a:noFill/>
          <a:ln w="28575">
            <a:noFill/>
          </a:ln>
          <a:effectLst/>
        </p:spPr>
        <p:txBody>
          <a:bodyPr>
            <a:spAutoFit/>
          </a:bodyPr>
          <a:lstStyle>
            <a:lvl1pPr marL="342900" indent="-228600" algn="l" defTabSz="914400" rtl="0" eaLnBrk="1" latinLnBrk="0" hangingPunct="1">
              <a:lnSpc>
                <a:spcPct val="90000"/>
              </a:lnSpc>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lnSpc>
                <a:spcPct val="90000"/>
              </a:lnSpc>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lnSpc>
                <a:spcPct val="90000"/>
              </a:lnSpc>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lnSpc>
                <a:spcPct val="90000"/>
              </a:lnSpc>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lnSpc>
                <a:spcPct val="90000"/>
              </a:lnSpc>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lnSpc>
                <a:spcPct val="90000"/>
              </a:lnSpc>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lnSpc>
                <a:spcPct val="90000"/>
              </a:lnSpc>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lnSpc>
                <a:spcPct val="90000"/>
              </a:lnSpc>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lnSpc>
                <a:spcPct val="90000"/>
              </a:lnSpc>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
                <a:srgbClr val="238BBE"/>
              </a:buClr>
              <a:buSzTx/>
              <a:buFont typeface="Arial" pitchFamily="34" charset="0"/>
              <a:buNone/>
              <a:tabLst/>
              <a:defRPr/>
            </a:pPr>
            <a:r>
              <a:rPr kumimoji="0" lang="en-US" sz="2000" b="1" i="0" u="none" strike="noStrike" kern="1200" cap="none" spc="0" normalizeH="0" baseline="0" noProof="0" dirty="0" err="1">
                <a:ln>
                  <a:noFill/>
                </a:ln>
                <a:solidFill>
                  <a:srgbClr val="000000"/>
                </a:solidFill>
                <a:effectLst/>
                <a:uLnTx/>
                <a:uFillTx/>
                <a:latin typeface="Calibri" panose="020F0502020204030204" pitchFamily="34" charset="0"/>
                <a:ea typeface="Arial" charset="0"/>
                <a:cs typeface="Calibri" panose="020F0502020204030204" pitchFamily="34" charset="0"/>
              </a:rPr>
              <a:t>Prabhat</a:t>
            </a:r>
            <a:r>
              <a:rPr kumimoji="0" lang="en-US" sz="2000" b="1" i="0" u="none" strike="noStrike" kern="1200" cap="none" spc="0" normalizeH="0" baseline="0" noProof="0" dirty="0">
                <a:ln>
                  <a:noFill/>
                </a:ln>
                <a:solidFill>
                  <a:srgbClr val="000000"/>
                </a:solidFill>
                <a:effectLst/>
                <a:uLnTx/>
                <a:uFillTx/>
                <a:latin typeface="Calibri" panose="020F0502020204030204" pitchFamily="34" charset="0"/>
                <a:ea typeface="Arial" charset="0"/>
                <a:cs typeface="Calibri" panose="020F0502020204030204" pitchFamily="34" charset="0"/>
              </a:rPr>
              <a:t>:</a:t>
            </a:r>
            <a:endParaRPr kumimoji="0" lang="en-US" sz="2000" b="1" i="1" u="none" strike="noStrike" kern="1200" cap="none" spc="0" normalizeH="0" baseline="0" noProof="0" dirty="0">
              <a:ln>
                <a:noFill/>
              </a:ln>
              <a:solidFill>
                <a:srgbClr val="000000"/>
              </a:solidFill>
              <a:effectLst/>
              <a:uLnTx/>
              <a:uFillTx/>
              <a:latin typeface="Calibri" panose="020F0502020204030204" pitchFamily="34" charset="0"/>
              <a:ea typeface="Arial" charset="0"/>
              <a:cs typeface="Calibri" panose="020F0502020204030204" pitchFamily="34" charset="0"/>
            </a:endParaRPr>
          </a:p>
          <a:p>
            <a:pPr marL="0" marR="0" lvl="0" indent="0" algn="r" defTabSz="914400" rtl="0" eaLnBrk="1" fontAlgn="auto" latinLnBrk="0" hangingPunct="1">
              <a:lnSpc>
                <a:spcPct val="100000"/>
              </a:lnSpc>
              <a:spcBef>
                <a:spcPts val="0"/>
              </a:spcBef>
              <a:spcAft>
                <a:spcPts val="0"/>
              </a:spcAft>
              <a:buClr>
                <a:srgbClr val="238BBE"/>
              </a:buClr>
              <a:buSzTx/>
              <a:buFont typeface="Arial" pitchFamily="34" charset="0"/>
              <a:buNone/>
              <a:tabLst/>
              <a:defRPr/>
            </a:pPr>
            <a:endParaRPr kumimoji="0" lang="en-US" sz="2000" b="1" i="0" u="none" strike="noStrike" kern="1200" cap="none" spc="0" normalizeH="0" baseline="0" noProof="0" dirty="0">
              <a:ln>
                <a:noFill/>
              </a:ln>
              <a:solidFill>
                <a:srgbClr val="000000"/>
              </a:solidFill>
              <a:effectLst/>
              <a:uLnTx/>
              <a:uFillTx/>
              <a:latin typeface="Calibri" panose="020F0502020204030204" pitchFamily="34" charset="0"/>
              <a:ea typeface="Arial" charset="0"/>
              <a:cs typeface="Calibri" panose="020F0502020204030204" pitchFamily="34" charset="0"/>
            </a:endParaRPr>
          </a:p>
          <a:p>
            <a:pPr marL="0" marR="0" lvl="0" indent="0" algn="r" defTabSz="914400" rtl="0" eaLnBrk="1" fontAlgn="auto" latinLnBrk="0" hangingPunct="1">
              <a:lnSpc>
                <a:spcPct val="100000"/>
              </a:lnSpc>
              <a:spcBef>
                <a:spcPts val="0"/>
              </a:spcBef>
              <a:spcAft>
                <a:spcPts val="0"/>
              </a:spcAft>
              <a:buClr>
                <a:srgbClr val="238BBE"/>
              </a:buClr>
              <a:buSzTx/>
              <a:buFont typeface="Arial" pitchFamily="34" charset="0"/>
              <a:buNone/>
              <a:tabLst/>
              <a:defRPr/>
            </a:pPr>
            <a:endParaRPr kumimoji="0" lang="en-US" sz="2000" b="1" i="0" u="none" strike="noStrike" kern="1200" cap="none" spc="0" normalizeH="0" baseline="0" noProof="0" dirty="0">
              <a:ln>
                <a:noFill/>
              </a:ln>
              <a:solidFill>
                <a:srgbClr val="000000"/>
              </a:solidFill>
              <a:effectLst/>
              <a:uLnTx/>
              <a:uFillTx/>
              <a:latin typeface="Calibri" panose="020F0502020204030204" pitchFamily="34" charset="0"/>
              <a:ea typeface="Arial" charset="0"/>
              <a:cs typeface="Calibri" panose="020F0502020204030204" pitchFamily="34" charset="0"/>
            </a:endParaRPr>
          </a:p>
          <a:p>
            <a:pPr marL="0" marR="0" lvl="0" indent="0" algn="r" defTabSz="914400" rtl="0" eaLnBrk="1" fontAlgn="auto" latinLnBrk="0" hangingPunct="1">
              <a:lnSpc>
                <a:spcPct val="100000"/>
              </a:lnSpc>
              <a:spcBef>
                <a:spcPts val="0"/>
              </a:spcBef>
              <a:spcAft>
                <a:spcPts val="0"/>
              </a:spcAft>
              <a:buClr>
                <a:srgbClr val="238BBE"/>
              </a:buClr>
              <a:buSzTx/>
              <a:buFont typeface="Arial" pitchFamily="34" charset="0"/>
              <a:buNone/>
              <a:tabLst/>
              <a:defRPr/>
            </a:pPr>
            <a:endParaRPr kumimoji="0" lang="en-US" sz="2000" b="1" i="0" u="none" strike="noStrike" kern="1200" cap="none" spc="0" normalizeH="0" baseline="0" noProof="0" dirty="0">
              <a:ln>
                <a:noFill/>
              </a:ln>
              <a:solidFill>
                <a:srgbClr val="000000"/>
              </a:solidFill>
              <a:effectLst/>
              <a:uLnTx/>
              <a:uFillTx/>
              <a:latin typeface="Calibri" panose="020F0502020204030204" pitchFamily="34" charset="0"/>
              <a:ea typeface="Arial" charset="0"/>
              <a:cs typeface="Calibri" panose="020F0502020204030204" pitchFamily="34" charset="0"/>
            </a:endParaRPr>
          </a:p>
          <a:p>
            <a:pPr marL="0" marR="0" lvl="0" indent="0" algn="r" defTabSz="914400" rtl="0" eaLnBrk="1" fontAlgn="auto" latinLnBrk="0" hangingPunct="1">
              <a:lnSpc>
                <a:spcPct val="100000"/>
              </a:lnSpc>
              <a:spcBef>
                <a:spcPts val="0"/>
              </a:spcBef>
              <a:spcAft>
                <a:spcPts val="0"/>
              </a:spcAft>
              <a:buClr>
                <a:srgbClr val="238BBE"/>
              </a:buClr>
              <a:buSzTx/>
              <a:buFont typeface="Arial" pitchFamily="34" charset="0"/>
              <a:buNone/>
              <a:tabLst/>
              <a:defRPr/>
            </a:pPr>
            <a:endParaRPr kumimoji="0" lang="en-US" sz="2000" b="1" i="0" u="none" strike="noStrike" kern="1200" cap="none" spc="0" normalizeH="0" baseline="0" noProof="0" dirty="0">
              <a:ln>
                <a:noFill/>
              </a:ln>
              <a:solidFill>
                <a:srgbClr val="000000"/>
              </a:solidFill>
              <a:effectLst/>
              <a:uLnTx/>
              <a:uFillTx/>
              <a:latin typeface="Calibri" panose="020F0502020204030204" pitchFamily="34" charset="0"/>
              <a:ea typeface="Arial" charset="0"/>
              <a:cs typeface="Calibri" panose="020F0502020204030204" pitchFamily="34" charset="0"/>
            </a:endParaRPr>
          </a:p>
          <a:p>
            <a:pPr marL="0" marR="0" lvl="0" indent="0" algn="r" defTabSz="914400" rtl="0" eaLnBrk="1" fontAlgn="auto" latinLnBrk="0" hangingPunct="1">
              <a:lnSpc>
                <a:spcPct val="100000"/>
              </a:lnSpc>
              <a:spcBef>
                <a:spcPts val="0"/>
              </a:spcBef>
              <a:spcAft>
                <a:spcPts val="0"/>
              </a:spcAft>
              <a:buClr>
                <a:srgbClr val="238BBE"/>
              </a:buClr>
              <a:buSzTx/>
              <a:buFont typeface="Arial" pitchFamily="34" charset="0"/>
              <a:buNone/>
              <a:tabLst/>
              <a:defRPr/>
            </a:pPr>
            <a:r>
              <a:rPr kumimoji="0" lang="en-US" sz="2000" b="1" i="0" u="none" strike="noStrike" kern="1200" cap="none" spc="0" normalizeH="0" baseline="0" noProof="0" dirty="0">
                <a:ln>
                  <a:noFill/>
                </a:ln>
                <a:solidFill>
                  <a:srgbClr val="000000"/>
                </a:solidFill>
                <a:effectLst/>
                <a:uLnTx/>
                <a:uFillTx/>
                <a:latin typeface="Calibri" panose="020F0502020204030204" pitchFamily="34" charset="0"/>
                <a:ea typeface="Arial" charset="0"/>
                <a:cs typeface="Calibri" panose="020F0502020204030204" pitchFamily="34" charset="0"/>
              </a:rPr>
              <a:t>Jeff:</a:t>
            </a:r>
            <a:endParaRPr kumimoji="0" lang="en-US" sz="2000" b="1" i="1" u="none" strike="noStrike" kern="1200" cap="none" spc="0" normalizeH="0" baseline="0" noProof="0" dirty="0">
              <a:ln>
                <a:noFill/>
              </a:ln>
              <a:solidFill>
                <a:srgbClr val="000000"/>
              </a:solidFill>
              <a:effectLst/>
              <a:uLnTx/>
              <a:uFillTx/>
              <a:latin typeface="Calibri" panose="020F0502020204030204" pitchFamily="34" charset="0"/>
              <a:ea typeface="Arial" charset="0"/>
              <a:cs typeface="Calibri" panose="020F0502020204030204" pitchFamily="34" charset="0"/>
            </a:endParaRPr>
          </a:p>
          <a:p>
            <a:pPr marL="0" marR="0" lvl="0" indent="0" algn="r" defTabSz="914400" rtl="0" eaLnBrk="1" fontAlgn="auto" latinLnBrk="0" hangingPunct="1">
              <a:lnSpc>
                <a:spcPct val="100000"/>
              </a:lnSpc>
              <a:spcBef>
                <a:spcPts val="0"/>
              </a:spcBef>
              <a:spcAft>
                <a:spcPts val="0"/>
              </a:spcAft>
              <a:buClr>
                <a:srgbClr val="238BBE"/>
              </a:buClr>
              <a:buSzTx/>
              <a:buFont typeface="Arial" pitchFamily="34" charset="0"/>
              <a:buNone/>
              <a:tabLst/>
              <a:defRPr/>
            </a:pPr>
            <a:endParaRPr kumimoji="0" lang="en-US" sz="2000" b="1" i="0" u="none" strike="noStrike" kern="1200" cap="none" spc="0" normalizeH="0" baseline="0" noProof="0" dirty="0">
              <a:ln>
                <a:noFill/>
              </a:ln>
              <a:solidFill>
                <a:srgbClr val="000000"/>
              </a:solidFill>
              <a:effectLst/>
              <a:uLnTx/>
              <a:uFillTx/>
              <a:latin typeface="Calibri" panose="020F0502020204030204" pitchFamily="34" charset="0"/>
              <a:ea typeface="Arial" charset="0"/>
              <a:cs typeface="Calibri" panose="020F0502020204030204" pitchFamily="34" charset="0"/>
            </a:endParaRPr>
          </a:p>
          <a:p>
            <a:pPr marL="0" marR="0" lvl="0" indent="0" algn="r" defTabSz="914400" rtl="0" eaLnBrk="1" fontAlgn="auto" latinLnBrk="0" hangingPunct="1">
              <a:lnSpc>
                <a:spcPct val="100000"/>
              </a:lnSpc>
              <a:spcBef>
                <a:spcPts val="0"/>
              </a:spcBef>
              <a:spcAft>
                <a:spcPts val="0"/>
              </a:spcAft>
              <a:buClr>
                <a:srgbClr val="238BBE"/>
              </a:buClr>
              <a:buSzTx/>
              <a:buFont typeface="Arial" pitchFamily="34" charset="0"/>
              <a:buNone/>
              <a:tabLst/>
              <a:defRPr/>
            </a:pPr>
            <a:endParaRPr kumimoji="0" lang="en-US" sz="2000" b="1" i="0" u="none" strike="noStrike" kern="1200" cap="none" spc="0" normalizeH="0" baseline="0" noProof="0" dirty="0">
              <a:ln>
                <a:noFill/>
              </a:ln>
              <a:solidFill>
                <a:srgbClr val="000000"/>
              </a:solidFill>
              <a:effectLst/>
              <a:uLnTx/>
              <a:uFillTx/>
              <a:latin typeface="Calibri" panose="020F0502020204030204" pitchFamily="34" charset="0"/>
              <a:ea typeface="Arial" charset="0"/>
              <a:cs typeface="Calibri" panose="020F0502020204030204" pitchFamily="34" charset="0"/>
            </a:endParaRPr>
          </a:p>
          <a:p>
            <a:pPr marL="0" marR="0" lvl="0" indent="0" algn="r" defTabSz="914400" rtl="0" eaLnBrk="1" fontAlgn="auto" latinLnBrk="0" hangingPunct="1">
              <a:lnSpc>
                <a:spcPct val="100000"/>
              </a:lnSpc>
              <a:spcBef>
                <a:spcPts val="0"/>
              </a:spcBef>
              <a:spcAft>
                <a:spcPts val="0"/>
              </a:spcAft>
              <a:buClr>
                <a:srgbClr val="238BBE"/>
              </a:buClr>
              <a:buSzTx/>
              <a:buFont typeface="Arial" pitchFamily="34" charset="0"/>
              <a:buNone/>
              <a:tabLst/>
              <a:defRPr/>
            </a:pPr>
            <a:r>
              <a:rPr kumimoji="0" lang="en-US" sz="2000" b="1" i="0" u="none" strike="noStrike" kern="1200" cap="none" spc="0" normalizeH="0" baseline="0" noProof="0" dirty="0" err="1">
                <a:ln>
                  <a:noFill/>
                </a:ln>
                <a:solidFill>
                  <a:srgbClr val="000000"/>
                </a:solidFill>
                <a:effectLst/>
                <a:uLnTx/>
                <a:uFillTx/>
                <a:latin typeface="Calibri" panose="020F0502020204030204" pitchFamily="34" charset="0"/>
                <a:ea typeface="Arial" charset="0"/>
                <a:cs typeface="Calibri" panose="020F0502020204030204" pitchFamily="34" charset="0"/>
              </a:rPr>
              <a:t>Prabhat</a:t>
            </a:r>
            <a:r>
              <a:rPr kumimoji="0" lang="en-US" sz="2000" b="1" i="0" u="none" strike="noStrike" kern="1200" cap="none" spc="0" normalizeH="0" baseline="0" noProof="0" dirty="0">
                <a:ln>
                  <a:noFill/>
                </a:ln>
                <a:solidFill>
                  <a:srgbClr val="000000"/>
                </a:solidFill>
                <a:effectLst/>
                <a:uLnTx/>
                <a:uFillTx/>
                <a:latin typeface="Calibri" panose="020F0502020204030204" pitchFamily="34" charset="0"/>
                <a:ea typeface="Arial" charset="0"/>
                <a:cs typeface="Calibri" panose="020F0502020204030204" pitchFamily="34" charset="0"/>
              </a:rPr>
              <a:t>:</a:t>
            </a:r>
            <a:endParaRPr kumimoji="0" lang="en-US" sz="2000" b="1" i="1" u="none" strike="noStrike" kern="1200" cap="none" spc="0" normalizeH="0" baseline="0" noProof="0" dirty="0">
              <a:ln>
                <a:noFill/>
              </a:ln>
              <a:solidFill>
                <a:srgbClr val="000000"/>
              </a:solidFill>
              <a:effectLst/>
              <a:uLnTx/>
              <a:uFillTx/>
              <a:latin typeface="Calibri" panose="020F0502020204030204" pitchFamily="34" charset="0"/>
              <a:ea typeface="Arial" charset="0"/>
              <a:cs typeface="Calibri" panose="020F0502020204030204" pitchFamily="34" charset="0"/>
            </a:endParaRPr>
          </a:p>
          <a:p>
            <a:pPr marL="0" marR="0" lvl="0" indent="0" algn="r" defTabSz="914400" rtl="0" eaLnBrk="1" fontAlgn="auto" latinLnBrk="0" hangingPunct="1">
              <a:lnSpc>
                <a:spcPct val="100000"/>
              </a:lnSpc>
              <a:spcBef>
                <a:spcPts val="0"/>
              </a:spcBef>
              <a:spcAft>
                <a:spcPts val="0"/>
              </a:spcAft>
              <a:buClr>
                <a:srgbClr val="238BBE"/>
              </a:buClr>
              <a:buSzTx/>
              <a:buFont typeface="Arial" pitchFamily="34" charset="0"/>
              <a:buNone/>
              <a:tabLst/>
              <a:defRPr/>
            </a:pPr>
            <a:endParaRPr kumimoji="0" lang="en-US" sz="2000" b="1" i="0" u="none" strike="noStrike" kern="1200" cap="none" spc="0" normalizeH="0" baseline="0" noProof="0" dirty="0">
              <a:ln>
                <a:noFill/>
              </a:ln>
              <a:solidFill>
                <a:srgbClr val="000000"/>
              </a:solidFill>
              <a:effectLst/>
              <a:uLnTx/>
              <a:uFillTx/>
              <a:latin typeface="Calibri" panose="020F0502020204030204" pitchFamily="34" charset="0"/>
              <a:ea typeface="Arial" charset="0"/>
              <a:cs typeface="Calibri" panose="020F0502020204030204" pitchFamily="34" charset="0"/>
            </a:endParaRPr>
          </a:p>
          <a:p>
            <a:pPr marL="0" marR="0" lvl="0" indent="0" algn="r" defTabSz="914400" rtl="0" eaLnBrk="1" fontAlgn="auto" latinLnBrk="0" hangingPunct="1">
              <a:lnSpc>
                <a:spcPct val="100000"/>
              </a:lnSpc>
              <a:spcBef>
                <a:spcPts val="0"/>
              </a:spcBef>
              <a:spcAft>
                <a:spcPts val="0"/>
              </a:spcAft>
              <a:buClr>
                <a:srgbClr val="238BBE"/>
              </a:buClr>
              <a:buSzTx/>
              <a:buFont typeface="Arial" pitchFamily="34" charset="0"/>
              <a:buNone/>
              <a:tabLst/>
              <a:defRPr/>
            </a:pPr>
            <a:r>
              <a:rPr kumimoji="0" lang="en-US" sz="2000" b="1" i="0" u="none" strike="noStrike" kern="1200" cap="none" spc="0" normalizeH="0" baseline="0" noProof="0" dirty="0">
                <a:ln>
                  <a:noFill/>
                </a:ln>
                <a:solidFill>
                  <a:srgbClr val="000000"/>
                </a:solidFill>
                <a:effectLst/>
                <a:uLnTx/>
                <a:uFillTx/>
                <a:latin typeface="Calibri" panose="020F0502020204030204" pitchFamily="34" charset="0"/>
                <a:ea typeface="Arial" charset="0"/>
                <a:cs typeface="Calibri" panose="020F0502020204030204" pitchFamily="34" charset="0"/>
              </a:rPr>
              <a:t>George:</a:t>
            </a:r>
            <a:endParaRPr kumimoji="0" lang="en-US" sz="2000" b="1" i="1" u="none" strike="noStrike" kern="1200" cap="none" spc="0" normalizeH="0" baseline="0" noProof="0" dirty="0">
              <a:ln>
                <a:noFill/>
              </a:ln>
              <a:solidFill>
                <a:srgbClr val="000000"/>
              </a:solidFill>
              <a:effectLst/>
              <a:uLnTx/>
              <a:uFillTx/>
              <a:latin typeface="Calibri" panose="020F0502020204030204" pitchFamily="34" charset="0"/>
              <a:ea typeface="Arial" charset="0"/>
              <a:cs typeface="Calibri" panose="020F0502020204030204" pitchFamily="34" charset="0"/>
            </a:endParaRPr>
          </a:p>
          <a:p>
            <a:pPr marL="0" marR="0" lvl="0" indent="0" algn="r" defTabSz="914400" rtl="0" eaLnBrk="1" fontAlgn="auto" latinLnBrk="0" hangingPunct="1">
              <a:lnSpc>
                <a:spcPct val="100000"/>
              </a:lnSpc>
              <a:spcBef>
                <a:spcPts val="0"/>
              </a:spcBef>
              <a:spcAft>
                <a:spcPts val="0"/>
              </a:spcAft>
              <a:buClr>
                <a:srgbClr val="238BBE"/>
              </a:buClr>
              <a:buSzTx/>
              <a:buFont typeface="Arial" pitchFamily="34" charset="0"/>
              <a:buNone/>
              <a:tabLst/>
              <a:defRPr/>
            </a:pPr>
            <a:endParaRPr kumimoji="0" lang="en-US" sz="2000" b="1" i="0" u="none" strike="noStrike" kern="1200" cap="none" spc="0" normalizeH="0" baseline="0" noProof="0" dirty="0">
              <a:ln>
                <a:noFill/>
              </a:ln>
              <a:solidFill>
                <a:srgbClr val="000000"/>
              </a:solidFill>
              <a:effectLst/>
              <a:uLnTx/>
              <a:uFillTx/>
              <a:latin typeface="Calibri" panose="020F0502020204030204" pitchFamily="34" charset="0"/>
              <a:ea typeface="Arial" charset="0"/>
              <a:cs typeface="Calibri" panose="020F0502020204030204" pitchFamily="34" charset="0"/>
            </a:endParaRPr>
          </a:p>
          <a:p>
            <a:pPr marL="0" marR="0" lvl="0" indent="0" algn="r" defTabSz="914400" rtl="0" eaLnBrk="1" fontAlgn="auto" latinLnBrk="0" hangingPunct="1">
              <a:lnSpc>
                <a:spcPct val="100000"/>
              </a:lnSpc>
              <a:spcBef>
                <a:spcPts val="0"/>
              </a:spcBef>
              <a:spcAft>
                <a:spcPts val="0"/>
              </a:spcAft>
              <a:buClr>
                <a:srgbClr val="238BBE"/>
              </a:buClr>
              <a:buSzTx/>
              <a:buFont typeface="Arial" pitchFamily="34" charset="0"/>
              <a:buNone/>
              <a:tabLst/>
              <a:defRPr/>
            </a:pPr>
            <a:endParaRPr kumimoji="0" lang="en-US" sz="2000" b="1" i="0" u="none" strike="noStrike" kern="1200" cap="none" spc="0" normalizeH="0" baseline="0" noProof="0" dirty="0">
              <a:ln>
                <a:noFill/>
              </a:ln>
              <a:solidFill>
                <a:srgbClr val="000000"/>
              </a:solidFill>
              <a:effectLst/>
              <a:uLnTx/>
              <a:uFillTx/>
              <a:latin typeface="Calibri" panose="020F0502020204030204" pitchFamily="34" charset="0"/>
              <a:ea typeface="Arial" charset="0"/>
              <a:cs typeface="Calibri" panose="020F0502020204030204" pitchFamily="34" charset="0"/>
            </a:endParaRPr>
          </a:p>
          <a:p>
            <a:pPr marL="0" marR="0" lvl="0" indent="0" algn="r" defTabSz="914400" rtl="0" eaLnBrk="1" fontAlgn="auto" latinLnBrk="0" hangingPunct="1">
              <a:lnSpc>
                <a:spcPct val="100000"/>
              </a:lnSpc>
              <a:spcBef>
                <a:spcPts val="0"/>
              </a:spcBef>
              <a:spcAft>
                <a:spcPts val="0"/>
              </a:spcAft>
              <a:buClr>
                <a:srgbClr val="238BBE"/>
              </a:buClr>
              <a:buSzTx/>
              <a:buFont typeface="Arial" pitchFamily="34" charset="0"/>
              <a:buNone/>
              <a:tabLst/>
              <a:defRPr/>
            </a:pPr>
            <a:r>
              <a:rPr kumimoji="0" lang="en-US" sz="2000" b="1" i="0" u="none" strike="noStrike" kern="1200" cap="none" spc="0" normalizeH="0" baseline="0" noProof="0" dirty="0">
                <a:ln>
                  <a:noFill/>
                </a:ln>
                <a:solidFill>
                  <a:srgbClr val="000000"/>
                </a:solidFill>
                <a:effectLst/>
                <a:uLnTx/>
                <a:uFillTx/>
                <a:latin typeface="Calibri" panose="020F0502020204030204" pitchFamily="34" charset="0"/>
                <a:ea typeface="Arial" charset="0"/>
                <a:cs typeface="Calibri" panose="020F0502020204030204" pitchFamily="34" charset="0"/>
              </a:rPr>
              <a:t>Chris:</a:t>
            </a:r>
          </a:p>
        </p:txBody>
      </p:sp>
    </p:spTree>
    <p:extLst>
      <p:ext uri="{BB962C8B-B14F-4D97-AF65-F5344CB8AC3E}">
        <p14:creationId xmlns:p14="http://schemas.microsoft.com/office/powerpoint/2010/main" val="3513770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13" end="1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
                                            <p:txEl>
                                              <p:pRg st="9" end="9"/>
                                            </p:txEl>
                                          </p:spTgt>
                                        </p:tgtEl>
                                        <p:attrNameLst>
                                          <p:attrName>style.visibility</p:attrName>
                                        </p:attrNameLst>
                                      </p:cBhvr>
                                      <p:to>
                                        <p:strVal val="visible"/>
                                      </p:to>
                                    </p:set>
                                  </p:childTnLst>
                                </p:cTn>
                              </p:par>
                            </p:childTnLst>
                          </p:cTn>
                        </p:par>
                        <p:par>
                          <p:cTn id="29" fill="hold">
                            <p:stCondLst>
                              <p:cond delay="0"/>
                            </p:stCondLst>
                            <p:childTnLst>
                              <p:par>
                                <p:cTn id="30" presetID="1" presetClass="entr" presetSubtype="0" fill="hold" nodeType="afterEffect">
                                  <p:stCondLst>
                                    <p:cond delay="4000"/>
                                  </p:stCondLst>
                                  <p:childTnLst>
                                    <p:set>
                                      <p:cBhvr>
                                        <p:cTn id="31" dur="1" fill="hold">
                                          <p:stCondLst>
                                            <p:cond delay="0"/>
                                          </p:stCondLst>
                                        </p:cTn>
                                        <p:tgtEl>
                                          <p:spTgt spid="7">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92EB92D-9C59-43DF-AE37-2905C50FA32A}" type="slidenum">
              <a:rPr lang="en-US" smtClean="0"/>
              <a:t>13</a:t>
            </a:fld>
            <a:endParaRPr lang="en-US"/>
          </a:p>
        </p:txBody>
      </p:sp>
      <p:sp>
        <p:nvSpPr>
          <p:cNvPr id="6" name="Text Placeholder 5"/>
          <p:cNvSpPr>
            <a:spLocks noGrp="1"/>
          </p:cNvSpPr>
          <p:nvPr>
            <p:ph type="body" sz="quarter" idx="13"/>
          </p:nvPr>
        </p:nvSpPr>
        <p:spPr>
          <a:xfrm>
            <a:off x="623888" y="701675"/>
            <a:ext cx="5611812" cy="5521325"/>
          </a:xfrm>
        </p:spPr>
        <p:txBody>
          <a:bodyPr>
            <a:normAutofit/>
          </a:bodyPr>
          <a:lstStyle/>
          <a:p>
            <a:r>
              <a:rPr lang="en-US" sz="4800" dirty="0"/>
              <a:t>Overreliance on metrics without considering context &amp; error.</a:t>
            </a:r>
          </a:p>
        </p:txBody>
      </p:sp>
    </p:spTree>
    <p:extLst>
      <p:ext uri="{BB962C8B-B14F-4D97-AF65-F5344CB8AC3E}">
        <p14:creationId xmlns:p14="http://schemas.microsoft.com/office/powerpoint/2010/main" val="7875139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8116711" y="2008216"/>
            <a:ext cx="3472903" cy="3231042"/>
          </a:xfrm>
          <a:ln w="28575">
            <a:solidFill>
              <a:schemeClr val="bg1"/>
            </a:solidFill>
          </a:ln>
        </p:spPr>
        <p:txBody>
          <a:bodyPr>
            <a:normAutofit/>
          </a:bodyPr>
          <a:lstStyle/>
          <a:p>
            <a:r>
              <a:rPr lang="en-US" sz="2800" dirty="0">
                <a:solidFill>
                  <a:schemeClr val="tx1"/>
                </a:solidFill>
              </a:rPr>
              <a:t>Patterns of grade inflation undermine opportunities for minority participation.</a:t>
            </a:r>
          </a:p>
        </p:txBody>
      </p:sp>
      <p:pic>
        <p:nvPicPr>
          <p:cNvPr id="9" name="Picture 8"/>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r="-263"/>
          <a:stretch/>
        </p:blipFill>
        <p:spPr bwMode="auto">
          <a:xfrm>
            <a:off x="1106749" y="1260947"/>
            <a:ext cx="6248400" cy="5020059"/>
          </a:xfrm>
          <a:prstGeom prst="roundRect">
            <a:avLst>
              <a:gd name="adj" fmla="val 9661"/>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 Placeholder 7"/>
          <p:cNvSpPr>
            <a:spLocks noGrp="1"/>
          </p:cNvSpPr>
          <p:nvPr>
            <p:ph type="body" sz="quarter" idx="15"/>
          </p:nvPr>
        </p:nvSpPr>
        <p:spPr/>
        <p:txBody>
          <a:bodyPr>
            <a:normAutofit/>
          </a:bodyPr>
          <a:lstStyle/>
          <a:p>
            <a:pPr algn="l"/>
            <a:r>
              <a:rPr lang="en-US" sz="3200" dirty="0"/>
              <a:t>Grade Inflation</a:t>
            </a:r>
          </a:p>
        </p:txBody>
      </p:sp>
      <p:sp>
        <p:nvSpPr>
          <p:cNvPr id="7" name="Footer Placeholder 67">
            <a:extLst>
              <a:ext uri="{FF2B5EF4-FFF2-40B4-BE49-F238E27FC236}">
                <a16:creationId xmlns:a16="http://schemas.microsoft.com/office/drawing/2014/main" id="{A4B8C24E-8CD6-45C8-A28F-4E6ACEF98972}"/>
              </a:ext>
            </a:extLst>
          </p:cNvPr>
          <p:cNvSpPr txBox="1">
            <a:spLocks/>
          </p:cNvSpPr>
          <p:nvPr/>
        </p:nvSpPr>
        <p:spPr>
          <a:xfrm>
            <a:off x="-375725" y="6538912"/>
            <a:ext cx="2427849"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a:t>Copyright 2018, JRP &amp; CWM</a:t>
            </a:r>
            <a:endParaRPr lang="en-US" sz="1050" dirty="0"/>
          </a:p>
        </p:txBody>
      </p:sp>
      <p:sp>
        <p:nvSpPr>
          <p:cNvPr id="10" name="Rectangle 9">
            <a:extLst>
              <a:ext uri="{FF2B5EF4-FFF2-40B4-BE49-F238E27FC236}">
                <a16:creationId xmlns:a16="http://schemas.microsoft.com/office/drawing/2014/main" id="{CF18DEDE-9089-4460-B270-642DA87A47D7}"/>
              </a:ext>
            </a:extLst>
          </p:cNvPr>
          <p:cNvSpPr/>
          <p:nvPr/>
        </p:nvSpPr>
        <p:spPr>
          <a:xfrm>
            <a:off x="1" y="6583680"/>
            <a:ext cx="12192000" cy="274320"/>
          </a:xfrm>
          <a:prstGeom prst="rect">
            <a:avLst/>
          </a:prstGeom>
          <a:solidFill>
            <a:srgbClr val="AD5C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a:latin typeface="Calibri" panose="020F0502020204030204" pitchFamily="34" charset="0"/>
                <a:ea typeface="Calibri" charset="0"/>
                <a:cs typeface="Calibri" panose="020F0502020204030204" pitchFamily="34" charset="0"/>
              </a:rPr>
              <a:t>gradeinflation.com</a:t>
            </a:r>
          </a:p>
        </p:txBody>
      </p:sp>
    </p:spTree>
    <p:extLst>
      <p:ext uri="{BB962C8B-B14F-4D97-AF65-F5344CB8AC3E}">
        <p14:creationId xmlns:p14="http://schemas.microsoft.com/office/powerpoint/2010/main" val="1224540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9"/>
          <p:cNvSpPr txBox="1">
            <a:spLocks/>
          </p:cNvSpPr>
          <p:nvPr/>
        </p:nvSpPr>
        <p:spPr>
          <a:xfrm>
            <a:off x="0" y="36459"/>
            <a:ext cx="12192000" cy="49378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dirty="0"/>
              <a:t>Most STEM URMs Attend Public Colleges (</a:t>
            </a:r>
            <a:r>
              <a:rPr lang="en-US" sz="3200" dirty="0">
                <a:solidFill>
                  <a:srgbClr val="FF0000"/>
                </a:solidFill>
              </a:rPr>
              <a:t>Red = </a:t>
            </a:r>
            <a:r>
              <a:rPr lang="en-US" sz="3200" dirty="0"/>
              <a:t>Private)</a:t>
            </a:r>
          </a:p>
        </p:txBody>
      </p:sp>
      <p:sp>
        <p:nvSpPr>
          <p:cNvPr id="6" name="Footer Placeholder 67">
            <a:extLst>
              <a:ext uri="{FF2B5EF4-FFF2-40B4-BE49-F238E27FC236}">
                <a16:creationId xmlns:a16="http://schemas.microsoft.com/office/drawing/2014/main" id="{A11A4DA8-94F2-4575-A316-F06E2187FB59}"/>
              </a:ext>
            </a:extLst>
          </p:cNvPr>
          <p:cNvSpPr txBox="1">
            <a:spLocks/>
          </p:cNvSpPr>
          <p:nvPr/>
        </p:nvSpPr>
        <p:spPr>
          <a:xfrm>
            <a:off x="-375725" y="6538912"/>
            <a:ext cx="2427849"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a:t>Copyright 2018, JRP &amp; CWM</a:t>
            </a:r>
            <a:endParaRPr lang="en-US" sz="1050" dirty="0"/>
          </a:p>
        </p:txBody>
      </p:sp>
      <p:graphicFrame>
        <p:nvGraphicFramePr>
          <p:cNvPr id="4" name="Table 3"/>
          <p:cNvGraphicFramePr>
            <a:graphicFrameLocks noGrp="1"/>
          </p:cNvGraphicFramePr>
          <p:nvPr>
            <p:extLst>
              <p:ext uri="{D42A27DB-BD31-4B8C-83A1-F6EECF244321}">
                <p14:modId xmlns:p14="http://schemas.microsoft.com/office/powerpoint/2010/main" val="2786061837"/>
              </p:ext>
            </p:extLst>
          </p:nvPr>
        </p:nvGraphicFramePr>
        <p:xfrm>
          <a:off x="187287" y="653172"/>
          <a:ext cx="11817425" cy="5831228"/>
        </p:xfrm>
        <a:graphic>
          <a:graphicData uri="http://schemas.openxmlformats.org/drawingml/2006/table">
            <a:tbl>
              <a:tblPr/>
              <a:tblGrid>
                <a:gridCol w="352978">
                  <a:extLst>
                    <a:ext uri="{9D8B030D-6E8A-4147-A177-3AD203B41FA5}">
                      <a16:colId xmlns:a16="http://schemas.microsoft.com/office/drawing/2014/main" val="2072334079"/>
                    </a:ext>
                  </a:extLst>
                </a:gridCol>
                <a:gridCol w="2198762">
                  <a:extLst>
                    <a:ext uri="{9D8B030D-6E8A-4147-A177-3AD203B41FA5}">
                      <a16:colId xmlns:a16="http://schemas.microsoft.com/office/drawing/2014/main" val="1419207115"/>
                    </a:ext>
                  </a:extLst>
                </a:gridCol>
                <a:gridCol w="1833527">
                  <a:extLst>
                    <a:ext uri="{9D8B030D-6E8A-4147-A177-3AD203B41FA5}">
                      <a16:colId xmlns:a16="http://schemas.microsoft.com/office/drawing/2014/main" val="4149691167"/>
                    </a:ext>
                  </a:extLst>
                </a:gridCol>
                <a:gridCol w="1833527">
                  <a:extLst>
                    <a:ext uri="{9D8B030D-6E8A-4147-A177-3AD203B41FA5}">
                      <a16:colId xmlns:a16="http://schemas.microsoft.com/office/drawing/2014/main" val="2818001059"/>
                    </a:ext>
                  </a:extLst>
                </a:gridCol>
                <a:gridCol w="1833527">
                  <a:extLst>
                    <a:ext uri="{9D8B030D-6E8A-4147-A177-3AD203B41FA5}">
                      <a16:colId xmlns:a16="http://schemas.microsoft.com/office/drawing/2014/main" val="3702524641"/>
                    </a:ext>
                  </a:extLst>
                </a:gridCol>
                <a:gridCol w="2088456">
                  <a:extLst>
                    <a:ext uri="{9D8B030D-6E8A-4147-A177-3AD203B41FA5}">
                      <a16:colId xmlns:a16="http://schemas.microsoft.com/office/drawing/2014/main" val="2213865113"/>
                    </a:ext>
                  </a:extLst>
                </a:gridCol>
                <a:gridCol w="1676648">
                  <a:extLst>
                    <a:ext uri="{9D8B030D-6E8A-4147-A177-3AD203B41FA5}">
                      <a16:colId xmlns:a16="http://schemas.microsoft.com/office/drawing/2014/main" val="3740748248"/>
                    </a:ext>
                  </a:extLst>
                </a:gridCol>
              </a:tblGrid>
              <a:tr h="280028">
                <a:tc>
                  <a:txBody>
                    <a:bodyPr/>
                    <a:lstStyle/>
                    <a:p>
                      <a:pPr algn="l" rtl="0" fontAlgn="b"/>
                      <a:r>
                        <a:rPr lang="en-US" sz="1200" b="1" i="0" u="none" strike="noStrike" dirty="0">
                          <a:solidFill>
                            <a:srgbClr val="FFFFFF"/>
                          </a:solidFill>
                          <a:effectLst/>
                          <a:latin typeface="Calibri" panose="020F0502020204030204" pitchFamily="34" charset="0"/>
                        </a:rPr>
                        <a:t>Rank</a:t>
                      </a:r>
                    </a:p>
                  </a:txBody>
                  <a:tcPr marL="6545" marR="6545" marT="6545" marB="0" anchor="ctr">
                    <a:lnL>
                      <a:noFill/>
                    </a:lnL>
                    <a:lnR>
                      <a:noFill/>
                    </a:lnR>
                    <a:lnT>
                      <a:noFill/>
                    </a:lnT>
                    <a:lnB w="12700" cap="flat" cmpd="sng" algn="ctr">
                      <a:solidFill>
                        <a:srgbClr val="000000"/>
                      </a:solidFill>
                      <a:prstDash val="solid"/>
                      <a:round/>
                      <a:headEnd type="none" w="med" len="med"/>
                      <a:tailEnd type="none" w="med" len="med"/>
                    </a:lnB>
                    <a:solidFill>
                      <a:srgbClr val="000000"/>
                    </a:solidFill>
                  </a:tcPr>
                </a:tc>
                <a:tc>
                  <a:txBody>
                    <a:bodyPr/>
                    <a:lstStyle/>
                    <a:p>
                      <a:pPr algn="ctr" rtl="0" fontAlgn="b"/>
                      <a:r>
                        <a:rPr lang="en-US" sz="1200" b="1" i="0" u="none" strike="noStrike" dirty="0">
                          <a:solidFill>
                            <a:srgbClr val="FFFFFF"/>
                          </a:solidFill>
                          <a:effectLst/>
                          <a:latin typeface="Calibri" panose="020F0502020204030204" pitchFamily="34" charset="0"/>
                        </a:rPr>
                        <a:t>Engineering</a:t>
                      </a:r>
                    </a:p>
                  </a:txBody>
                  <a:tcPr marL="6545" marR="6545" marT="6545" marB="0" anchor="ctr">
                    <a:lnL>
                      <a:noFill/>
                    </a:lnL>
                    <a:lnR>
                      <a:noFill/>
                    </a:lnR>
                    <a:lnT>
                      <a:noFill/>
                    </a:lnT>
                    <a:lnB w="12700" cap="flat" cmpd="sng" algn="ctr">
                      <a:solidFill>
                        <a:srgbClr val="000000"/>
                      </a:solidFill>
                      <a:prstDash val="solid"/>
                      <a:round/>
                      <a:headEnd type="none" w="med" len="med"/>
                      <a:tailEnd type="none" w="med" len="med"/>
                    </a:lnB>
                    <a:solidFill>
                      <a:srgbClr val="4472C4"/>
                    </a:solidFill>
                  </a:tcPr>
                </a:tc>
                <a:tc>
                  <a:txBody>
                    <a:bodyPr/>
                    <a:lstStyle/>
                    <a:p>
                      <a:pPr algn="ctr" rtl="0" fontAlgn="b"/>
                      <a:r>
                        <a:rPr lang="en-US" sz="1200" b="1" i="0" u="none" strike="noStrike" dirty="0">
                          <a:solidFill>
                            <a:srgbClr val="FFFFFF"/>
                          </a:solidFill>
                          <a:effectLst/>
                          <a:latin typeface="Calibri" panose="020F0502020204030204" pitchFamily="34" charset="0"/>
                        </a:rPr>
                        <a:t>Physical </a:t>
                      </a:r>
                      <a:r>
                        <a:rPr lang="en-US" sz="1200" b="1" i="0" u="none" strike="noStrike" dirty="0" err="1">
                          <a:solidFill>
                            <a:srgbClr val="FFFFFF"/>
                          </a:solidFill>
                          <a:effectLst/>
                          <a:latin typeface="Calibri" panose="020F0502020204030204" pitchFamily="34" charset="0"/>
                        </a:rPr>
                        <a:t>Sci</a:t>
                      </a:r>
                      <a:endParaRPr lang="en-US" sz="1200" b="1" i="0" u="none" strike="noStrike" dirty="0">
                        <a:solidFill>
                          <a:srgbClr val="FFFFFF"/>
                        </a:solidFill>
                        <a:effectLst/>
                        <a:latin typeface="Calibri" panose="020F0502020204030204" pitchFamily="34" charset="0"/>
                      </a:endParaRPr>
                    </a:p>
                  </a:txBody>
                  <a:tcPr marL="6545" marR="6545" marT="6545" marB="0" anchor="ctr">
                    <a:lnL>
                      <a:noFill/>
                    </a:lnL>
                    <a:lnR>
                      <a:noFill/>
                    </a:lnR>
                    <a:lnT>
                      <a:noFill/>
                    </a:lnT>
                    <a:lnB w="12700" cap="flat" cmpd="sng" algn="ctr">
                      <a:solidFill>
                        <a:srgbClr val="000000"/>
                      </a:solidFill>
                      <a:prstDash val="solid"/>
                      <a:round/>
                      <a:headEnd type="none" w="med" len="med"/>
                      <a:tailEnd type="none" w="med" len="med"/>
                    </a:lnB>
                    <a:solidFill>
                      <a:srgbClr val="70AD47"/>
                    </a:solidFill>
                  </a:tcPr>
                </a:tc>
                <a:tc>
                  <a:txBody>
                    <a:bodyPr/>
                    <a:lstStyle/>
                    <a:p>
                      <a:pPr algn="ctr" rtl="0" fontAlgn="b"/>
                      <a:r>
                        <a:rPr lang="en-US" sz="1200" b="1" i="0" u="none" strike="noStrike" dirty="0">
                          <a:solidFill>
                            <a:srgbClr val="000000"/>
                          </a:solidFill>
                          <a:effectLst/>
                          <a:latin typeface="Calibri" panose="020F0502020204030204" pitchFamily="34" charset="0"/>
                        </a:rPr>
                        <a:t>Bio/Biomed</a:t>
                      </a:r>
                    </a:p>
                  </a:txBody>
                  <a:tcPr marL="6545" marR="6545" marT="6545" marB="0" anchor="ctr">
                    <a:lnL>
                      <a:noFill/>
                    </a:lnL>
                    <a:lnR>
                      <a:noFill/>
                    </a:lnR>
                    <a:lnT>
                      <a:noFill/>
                    </a:lnT>
                    <a:lnB w="12700" cap="flat" cmpd="sng" algn="ctr">
                      <a:solidFill>
                        <a:srgbClr val="000000"/>
                      </a:solidFill>
                      <a:prstDash val="solid"/>
                      <a:round/>
                      <a:headEnd type="none" w="med" len="med"/>
                      <a:tailEnd type="none" w="med" len="med"/>
                    </a:lnB>
                    <a:solidFill>
                      <a:srgbClr val="FFC000"/>
                    </a:solidFill>
                  </a:tcPr>
                </a:tc>
                <a:tc>
                  <a:txBody>
                    <a:bodyPr/>
                    <a:lstStyle/>
                    <a:p>
                      <a:pPr algn="ctr" rtl="0" fontAlgn="b"/>
                      <a:r>
                        <a:rPr lang="en-US" sz="1200" b="1" i="0" u="none" strike="noStrike" dirty="0">
                          <a:solidFill>
                            <a:schemeClr val="bg1"/>
                          </a:solidFill>
                          <a:effectLst/>
                          <a:latin typeface="Calibri" panose="020F0502020204030204" pitchFamily="34" charset="0"/>
                        </a:rPr>
                        <a:t>Math/Stats</a:t>
                      </a:r>
                    </a:p>
                  </a:txBody>
                  <a:tcPr marL="6545" marR="6545" marT="6545" marB="0" anchor="ctr">
                    <a:lnL>
                      <a:noFill/>
                    </a:lnL>
                    <a:lnR>
                      <a:noFill/>
                    </a:lnR>
                    <a:lnT>
                      <a:noFill/>
                    </a:lnT>
                    <a:lnB w="12700" cap="flat" cmpd="sng" algn="ctr">
                      <a:solidFill>
                        <a:srgbClr val="000000"/>
                      </a:solidFill>
                      <a:prstDash val="solid"/>
                      <a:round/>
                      <a:headEnd type="none" w="med" len="med"/>
                      <a:tailEnd type="none" w="med" len="med"/>
                    </a:lnB>
                    <a:solidFill>
                      <a:srgbClr val="ED7D31"/>
                    </a:solidFill>
                  </a:tcPr>
                </a:tc>
                <a:tc>
                  <a:txBody>
                    <a:bodyPr/>
                    <a:lstStyle/>
                    <a:p>
                      <a:pPr algn="ctr" rtl="0" fontAlgn="b"/>
                      <a:r>
                        <a:rPr lang="en-US" sz="1200" b="1" i="0" u="none" strike="noStrike" dirty="0">
                          <a:solidFill>
                            <a:schemeClr val="bg1"/>
                          </a:solidFill>
                          <a:effectLst/>
                          <a:latin typeface="Calibri" panose="020F0502020204030204" pitchFamily="34" charset="0"/>
                        </a:rPr>
                        <a:t>Social Sciences Bachelor’s</a:t>
                      </a:r>
                    </a:p>
                  </a:txBody>
                  <a:tcPr marL="6545" marR="6545" marT="6545" marB="0" anchor="ctr">
                    <a:lnL>
                      <a:noFill/>
                    </a:lnL>
                    <a:lnR>
                      <a:noFill/>
                    </a:lnR>
                    <a:lnT>
                      <a:noFill/>
                    </a:lnT>
                    <a:lnB w="12700" cap="flat" cmpd="sng" algn="ctr">
                      <a:solidFill>
                        <a:srgbClr val="000000"/>
                      </a:solidFill>
                      <a:prstDash val="solid"/>
                      <a:round/>
                      <a:headEnd type="none" w="med" len="med"/>
                      <a:tailEnd type="none" w="med" len="med"/>
                    </a:lnB>
                    <a:solidFill>
                      <a:srgbClr val="A5A5A5"/>
                    </a:solidFill>
                  </a:tcPr>
                </a:tc>
                <a:tc>
                  <a:txBody>
                    <a:bodyPr/>
                    <a:lstStyle/>
                    <a:p>
                      <a:pPr algn="ctr" rtl="0" fontAlgn="b"/>
                      <a:r>
                        <a:rPr lang="en-US" sz="1200" b="1" i="0" u="none" strike="noStrike" dirty="0">
                          <a:solidFill>
                            <a:schemeClr val="bg1"/>
                          </a:solidFill>
                          <a:effectLst/>
                          <a:latin typeface="Calibri" panose="020F0502020204030204" pitchFamily="34" charset="0"/>
                        </a:rPr>
                        <a:t>Education Bachelor’s</a:t>
                      </a:r>
                    </a:p>
                  </a:txBody>
                  <a:tcPr marL="6545" marR="6545" marT="6545" marB="0" anchor="ctr">
                    <a:lnL>
                      <a:noFill/>
                    </a:lnL>
                    <a:lnR>
                      <a:noFill/>
                    </a:lnR>
                    <a:lnT>
                      <a:noFill/>
                    </a:lnT>
                    <a:lnB w="12700" cap="flat" cmpd="sng" algn="ctr">
                      <a:solidFill>
                        <a:srgbClr val="000000"/>
                      </a:solidFill>
                      <a:prstDash val="solid"/>
                      <a:round/>
                      <a:headEnd type="none" w="med" len="med"/>
                      <a:tailEnd type="none" w="med" len="med"/>
                    </a:lnB>
                    <a:solidFill>
                      <a:srgbClr val="5B9BD5"/>
                    </a:solidFill>
                  </a:tcPr>
                </a:tc>
                <a:extLst>
                  <a:ext uri="{0D108BD9-81ED-4DB2-BD59-A6C34878D82A}">
                    <a16:rowId xmlns:a16="http://schemas.microsoft.com/office/drawing/2014/main" val="2142416600"/>
                  </a:ext>
                </a:extLst>
              </a:tr>
              <a:tr h="222048">
                <a:tc>
                  <a:txBody>
                    <a:bodyPr/>
                    <a:lstStyle/>
                    <a:p>
                      <a:pPr algn="ctr" rtl="0" fontAlgn="b"/>
                      <a:r>
                        <a:rPr lang="en-US" sz="1050" b="0" i="0" u="none" strike="noStrike">
                          <a:solidFill>
                            <a:srgbClr val="000000"/>
                          </a:solidFill>
                          <a:effectLst/>
                          <a:latin typeface="Calibri" panose="020F0502020204030204" pitchFamily="34" charset="0"/>
                        </a:rPr>
                        <a:t>1</a:t>
                      </a:r>
                    </a:p>
                  </a:txBody>
                  <a:tcPr marL="6545" marR="6545" marT="6545" marB="0" anchor="ctr">
                    <a:lnL>
                      <a:noFill/>
                    </a:lnL>
                    <a:lnR>
                      <a:noFill/>
                    </a:lnR>
                    <a:lnT w="12700" cap="flat" cmpd="sng" algn="ctr">
                      <a:solidFill>
                        <a:srgbClr val="000000"/>
                      </a:solidFill>
                      <a:prstDash val="solid"/>
                      <a:round/>
                      <a:headEnd type="none" w="med" len="med"/>
                      <a:tailEnd type="none" w="med" len="med"/>
                    </a:lnT>
                    <a:lnB>
                      <a:noFill/>
                    </a:lnB>
                    <a:solidFill>
                      <a:srgbClr val="E7E7E7"/>
                    </a:solidFill>
                  </a:tcPr>
                </a:tc>
                <a:tc>
                  <a:txBody>
                    <a:bodyPr/>
                    <a:lstStyle/>
                    <a:p>
                      <a:pPr algn="l" rtl="0" fontAlgn="b"/>
                      <a:r>
                        <a:rPr lang="en-US" sz="1050" b="0" i="0" u="none" strike="noStrike">
                          <a:solidFill>
                            <a:srgbClr val="000000"/>
                          </a:solidFill>
                          <a:effectLst/>
                          <a:latin typeface="Calibri" panose="020F0502020204030204" pitchFamily="34" charset="0"/>
                        </a:rPr>
                        <a:t>Florida International Univ</a:t>
                      </a:r>
                    </a:p>
                  </a:txBody>
                  <a:tcPr marL="6545" marR="6545" marT="6545" marB="0" anchor="ctr">
                    <a:lnL>
                      <a:noFill/>
                    </a:lnL>
                    <a:lnR>
                      <a:noFill/>
                    </a:lnR>
                    <a:lnT w="12700" cap="flat" cmpd="sng" algn="ctr">
                      <a:solidFill>
                        <a:srgbClr val="000000"/>
                      </a:solidFill>
                      <a:prstDash val="solid"/>
                      <a:round/>
                      <a:headEnd type="none" w="med" len="med"/>
                      <a:tailEnd type="none" w="med" len="med"/>
                    </a:lnT>
                    <a:lnB>
                      <a:noFill/>
                    </a:lnB>
                    <a:solidFill>
                      <a:srgbClr val="E7E7E7"/>
                    </a:solidFill>
                  </a:tcPr>
                </a:tc>
                <a:tc>
                  <a:txBody>
                    <a:bodyPr/>
                    <a:lstStyle/>
                    <a:p>
                      <a:pPr algn="l" rtl="0" fontAlgn="b"/>
                      <a:r>
                        <a:rPr lang="en-US" sz="1050" b="0" i="0" u="none" strike="noStrike">
                          <a:solidFill>
                            <a:srgbClr val="000000"/>
                          </a:solidFill>
                          <a:effectLst/>
                          <a:latin typeface="Calibri" panose="020F0502020204030204" pitchFamily="34" charset="0"/>
                        </a:rPr>
                        <a:t>Florida International Univ</a:t>
                      </a:r>
                    </a:p>
                  </a:txBody>
                  <a:tcPr marL="6545" marR="6545" marT="6545" marB="0" anchor="ctr">
                    <a:lnL>
                      <a:noFill/>
                    </a:lnL>
                    <a:lnR>
                      <a:noFill/>
                    </a:lnR>
                    <a:lnT w="12700" cap="flat" cmpd="sng" algn="ctr">
                      <a:solidFill>
                        <a:srgbClr val="000000"/>
                      </a:solidFill>
                      <a:prstDash val="solid"/>
                      <a:round/>
                      <a:headEnd type="none" w="med" len="med"/>
                      <a:tailEnd type="none" w="med" len="med"/>
                    </a:lnT>
                    <a:lnB>
                      <a:noFill/>
                    </a:lnB>
                    <a:solidFill>
                      <a:srgbClr val="E7E7E7"/>
                    </a:solidFill>
                  </a:tcPr>
                </a:tc>
                <a:tc>
                  <a:txBody>
                    <a:bodyPr/>
                    <a:lstStyle/>
                    <a:p>
                      <a:pPr algn="l" rtl="0" fontAlgn="b"/>
                      <a:r>
                        <a:rPr lang="en-US" sz="1050" b="0" i="0" u="none" strike="noStrike">
                          <a:solidFill>
                            <a:srgbClr val="000000"/>
                          </a:solidFill>
                          <a:effectLst/>
                          <a:latin typeface="Calibri" panose="020F0502020204030204" pitchFamily="34" charset="0"/>
                        </a:rPr>
                        <a:t>Florida International Univ</a:t>
                      </a:r>
                    </a:p>
                  </a:txBody>
                  <a:tcPr marL="6545" marR="6545" marT="6545" marB="0" anchor="ctr">
                    <a:lnL>
                      <a:noFill/>
                    </a:lnL>
                    <a:lnR>
                      <a:noFill/>
                    </a:lnR>
                    <a:lnT w="12700" cap="flat" cmpd="sng" algn="ctr">
                      <a:solidFill>
                        <a:srgbClr val="000000"/>
                      </a:solidFill>
                      <a:prstDash val="solid"/>
                      <a:round/>
                      <a:headEnd type="none" w="med" len="med"/>
                      <a:tailEnd type="none" w="med" len="med"/>
                    </a:lnT>
                    <a:lnB>
                      <a:noFill/>
                    </a:lnB>
                    <a:solidFill>
                      <a:srgbClr val="E7E7E7"/>
                    </a:solidFill>
                  </a:tcPr>
                </a:tc>
                <a:tc>
                  <a:txBody>
                    <a:bodyPr/>
                    <a:lstStyle/>
                    <a:p>
                      <a:pPr algn="l" rtl="0" fontAlgn="b"/>
                      <a:r>
                        <a:rPr lang="en-US" sz="1050" b="0" i="0" u="none" strike="noStrike">
                          <a:solidFill>
                            <a:srgbClr val="000000"/>
                          </a:solidFill>
                          <a:effectLst/>
                          <a:latin typeface="Calibri" panose="020F0502020204030204" pitchFamily="34" charset="0"/>
                        </a:rPr>
                        <a:t>The Univ of Texas at Austin</a:t>
                      </a:r>
                    </a:p>
                  </a:txBody>
                  <a:tcPr marL="6545" marR="6545" marT="6545" marB="0" anchor="ctr">
                    <a:lnL>
                      <a:noFill/>
                    </a:lnL>
                    <a:lnR>
                      <a:noFill/>
                    </a:lnR>
                    <a:lnT w="12700" cap="flat" cmpd="sng" algn="ctr">
                      <a:solidFill>
                        <a:srgbClr val="000000"/>
                      </a:solidFill>
                      <a:prstDash val="solid"/>
                      <a:round/>
                      <a:headEnd type="none" w="med" len="med"/>
                      <a:tailEnd type="none" w="med" len="med"/>
                    </a:lnT>
                    <a:lnB>
                      <a:noFill/>
                    </a:lnB>
                    <a:solidFill>
                      <a:srgbClr val="E7E7E7"/>
                    </a:solidFill>
                  </a:tcPr>
                </a:tc>
                <a:tc>
                  <a:txBody>
                    <a:bodyPr/>
                    <a:lstStyle/>
                    <a:p>
                      <a:pPr algn="l" rtl="0" fontAlgn="b"/>
                      <a:r>
                        <a:rPr lang="en-US" sz="1050" b="0" i="0" u="none" strike="noStrike">
                          <a:solidFill>
                            <a:srgbClr val="000000"/>
                          </a:solidFill>
                          <a:effectLst/>
                          <a:latin typeface="Calibri" panose="020F0502020204030204" pitchFamily="34" charset="0"/>
                        </a:rPr>
                        <a:t>UC-Los Angeles</a:t>
                      </a:r>
                    </a:p>
                  </a:txBody>
                  <a:tcPr marL="6545" marR="6545" marT="6545" marB="0" anchor="ctr">
                    <a:lnL>
                      <a:noFill/>
                    </a:lnL>
                    <a:lnR>
                      <a:noFill/>
                    </a:lnR>
                    <a:lnT w="12700" cap="flat" cmpd="sng" algn="ctr">
                      <a:solidFill>
                        <a:srgbClr val="000000"/>
                      </a:solidFill>
                      <a:prstDash val="solid"/>
                      <a:round/>
                      <a:headEnd type="none" w="med" len="med"/>
                      <a:tailEnd type="none" w="med" len="med"/>
                    </a:lnT>
                    <a:lnB>
                      <a:noFill/>
                    </a:lnB>
                    <a:solidFill>
                      <a:srgbClr val="E7E7E7"/>
                    </a:solidFill>
                  </a:tcPr>
                </a:tc>
                <a:tc>
                  <a:txBody>
                    <a:bodyPr/>
                    <a:lstStyle/>
                    <a:p>
                      <a:pPr algn="l" rtl="0" fontAlgn="b"/>
                      <a:r>
                        <a:rPr lang="en-US" sz="1050" b="0" i="0" u="none" strike="noStrike" dirty="0">
                          <a:solidFill>
                            <a:srgbClr val="FF0000"/>
                          </a:solidFill>
                          <a:effectLst/>
                          <a:latin typeface="Calibri" panose="020F0502020204030204" pitchFamily="34" charset="0"/>
                        </a:rPr>
                        <a:t>Ashford </a:t>
                      </a:r>
                      <a:r>
                        <a:rPr lang="en-US" sz="1050" b="0" i="0" u="none" strike="noStrike" dirty="0" err="1">
                          <a:solidFill>
                            <a:srgbClr val="FF0000"/>
                          </a:solidFill>
                          <a:effectLst/>
                          <a:latin typeface="Calibri" panose="020F0502020204030204" pitchFamily="34" charset="0"/>
                        </a:rPr>
                        <a:t>Univ</a:t>
                      </a:r>
                      <a:endParaRPr lang="en-US" sz="1050" b="0" i="0" u="none" strike="noStrike" dirty="0">
                        <a:solidFill>
                          <a:srgbClr val="FF0000"/>
                        </a:solidFill>
                        <a:effectLst/>
                        <a:latin typeface="Calibri" panose="020F0502020204030204" pitchFamily="34" charset="0"/>
                      </a:endParaRPr>
                    </a:p>
                  </a:txBody>
                  <a:tcPr marL="6545" marR="6545" marT="6545" marB="0" anchor="ctr">
                    <a:lnL>
                      <a:noFill/>
                    </a:lnL>
                    <a:lnR>
                      <a:noFill/>
                    </a:lnR>
                    <a:lnT w="12700" cap="flat" cmpd="sng" algn="ctr">
                      <a:solidFill>
                        <a:srgbClr val="000000"/>
                      </a:solidFill>
                      <a:prstDash val="solid"/>
                      <a:round/>
                      <a:headEnd type="none" w="med" len="med"/>
                      <a:tailEnd type="none" w="med" len="med"/>
                    </a:lnT>
                    <a:lnB>
                      <a:noFill/>
                    </a:lnB>
                    <a:solidFill>
                      <a:srgbClr val="E7E7E7"/>
                    </a:solidFill>
                  </a:tcPr>
                </a:tc>
                <a:extLst>
                  <a:ext uri="{0D108BD9-81ED-4DB2-BD59-A6C34878D82A}">
                    <a16:rowId xmlns:a16="http://schemas.microsoft.com/office/drawing/2014/main" val="2294523576"/>
                  </a:ext>
                </a:extLst>
              </a:tr>
              <a:tr h="222048">
                <a:tc>
                  <a:txBody>
                    <a:bodyPr/>
                    <a:lstStyle/>
                    <a:p>
                      <a:pPr algn="ctr" rtl="0" fontAlgn="b"/>
                      <a:r>
                        <a:rPr lang="en-US" sz="1050" b="0" i="0" u="none" strike="noStrike">
                          <a:solidFill>
                            <a:srgbClr val="000000"/>
                          </a:solidFill>
                          <a:effectLst/>
                          <a:latin typeface="Calibri" panose="020F0502020204030204" pitchFamily="34" charset="0"/>
                        </a:rPr>
                        <a:t>2</a:t>
                      </a:r>
                    </a:p>
                  </a:txBody>
                  <a:tcPr marL="6545" marR="6545" marT="6545" marB="0" anchor="ctr">
                    <a:lnL>
                      <a:noFill/>
                    </a:lnL>
                    <a:lnR>
                      <a:noFill/>
                    </a:lnR>
                    <a:lnT>
                      <a:noFill/>
                    </a:lnT>
                    <a:lnB>
                      <a:noFill/>
                    </a:lnB>
                    <a:solidFill>
                      <a:srgbClr val="FFFFFF"/>
                    </a:solidFill>
                  </a:tcPr>
                </a:tc>
                <a:tc>
                  <a:txBody>
                    <a:bodyPr/>
                    <a:lstStyle/>
                    <a:p>
                      <a:pPr algn="l" rtl="0" fontAlgn="b"/>
                      <a:r>
                        <a:rPr lang="en-US" sz="1050" b="0" i="0" u="none" strike="noStrike">
                          <a:solidFill>
                            <a:srgbClr val="000000"/>
                          </a:solidFill>
                          <a:effectLst/>
                          <a:latin typeface="Calibri" panose="020F0502020204030204" pitchFamily="34" charset="0"/>
                        </a:rPr>
                        <a:t>Univ of Central Florida</a:t>
                      </a:r>
                    </a:p>
                  </a:txBody>
                  <a:tcPr marL="6545" marR="6545" marT="6545" marB="0" anchor="ctr">
                    <a:lnL>
                      <a:noFill/>
                    </a:lnL>
                    <a:lnR>
                      <a:noFill/>
                    </a:lnR>
                    <a:lnT>
                      <a:noFill/>
                    </a:lnT>
                    <a:lnB>
                      <a:noFill/>
                    </a:lnB>
                    <a:solidFill>
                      <a:srgbClr val="FFFFFF"/>
                    </a:solidFill>
                  </a:tcPr>
                </a:tc>
                <a:tc>
                  <a:txBody>
                    <a:bodyPr/>
                    <a:lstStyle/>
                    <a:p>
                      <a:pPr algn="l" rtl="0" fontAlgn="b"/>
                      <a:r>
                        <a:rPr lang="en-US" sz="1050" b="0" i="0" u="none" strike="noStrike">
                          <a:solidFill>
                            <a:srgbClr val="000000"/>
                          </a:solidFill>
                          <a:effectLst/>
                          <a:latin typeface="Calibri" panose="020F0502020204030204" pitchFamily="34" charset="0"/>
                        </a:rPr>
                        <a:t>The Univ of Texas at Austin</a:t>
                      </a:r>
                    </a:p>
                  </a:txBody>
                  <a:tcPr marL="6545" marR="6545" marT="6545" marB="0" anchor="ctr">
                    <a:lnL>
                      <a:noFill/>
                    </a:lnL>
                    <a:lnR>
                      <a:noFill/>
                    </a:lnR>
                    <a:lnT>
                      <a:noFill/>
                    </a:lnT>
                    <a:lnB>
                      <a:noFill/>
                    </a:lnB>
                    <a:solidFill>
                      <a:srgbClr val="FFFFFF"/>
                    </a:solidFill>
                  </a:tcPr>
                </a:tc>
                <a:tc>
                  <a:txBody>
                    <a:bodyPr/>
                    <a:lstStyle/>
                    <a:p>
                      <a:pPr algn="l" rtl="0" fontAlgn="b"/>
                      <a:r>
                        <a:rPr lang="en-US" sz="1050" b="0" i="0" u="none" strike="noStrike" dirty="0" err="1">
                          <a:solidFill>
                            <a:srgbClr val="000000"/>
                          </a:solidFill>
                          <a:effectLst/>
                          <a:latin typeface="Calibri" panose="020F0502020204030204" pitchFamily="34" charset="0"/>
                        </a:rPr>
                        <a:t>Univ</a:t>
                      </a:r>
                      <a:r>
                        <a:rPr lang="en-US" sz="1050" b="0" i="0" u="none" strike="noStrike" dirty="0">
                          <a:solidFill>
                            <a:srgbClr val="000000"/>
                          </a:solidFill>
                          <a:effectLst/>
                          <a:latin typeface="Calibri" panose="020F0502020204030204" pitchFamily="34" charset="0"/>
                        </a:rPr>
                        <a:t> of Texas Rio Grande Valley</a:t>
                      </a:r>
                    </a:p>
                  </a:txBody>
                  <a:tcPr marL="6545" marR="6545" marT="6545" marB="0" anchor="ctr">
                    <a:lnL>
                      <a:noFill/>
                    </a:lnL>
                    <a:lnR>
                      <a:noFill/>
                    </a:lnR>
                    <a:lnT>
                      <a:noFill/>
                    </a:lnT>
                    <a:lnB>
                      <a:noFill/>
                    </a:lnB>
                    <a:solidFill>
                      <a:srgbClr val="FFFFFF"/>
                    </a:solidFill>
                  </a:tcPr>
                </a:tc>
                <a:tc>
                  <a:txBody>
                    <a:bodyPr/>
                    <a:lstStyle/>
                    <a:p>
                      <a:pPr algn="l" rtl="0" fontAlgn="b"/>
                      <a:r>
                        <a:rPr lang="en-US" sz="1050" b="0" i="0" u="none" strike="noStrike">
                          <a:solidFill>
                            <a:srgbClr val="000000"/>
                          </a:solidFill>
                          <a:effectLst/>
                          <a:latin typeface="Calibri" panose="020F0502020204030204" pitchFamily="34" charset="0"/>
                        </a:rPr>
                        <a:t>UC-Riverside</a:t>
                      </a:r>
                    </a:p>
                  </a:txBody>
                  <a:tcPr marL="6545" marR="6545" marT="6545" marB="0" anchor="ctr">
                    <a:lnL>
                      <a:noFill/>
                    </a:lnL>
                    <a:lnR>
                      <a:noFill/>
                    </a:lnR>
                    <a:lnT>
                      <a:noFill/>
                    </a:lnT>
                    <a:lnB>
                      <a:noFill/>
                    </a:lnB>
                    <a:solidFill>
                      <a:srgbClr val="FFFFFF"/>
                    </a:solidFill>
                  </a:tcPr>
                </a:tc>
                <a:tc>
                  <a:txBody>
                    <a:bodyPr/>
                    <a:lstStyle/>
                    <a:p>
                      <a:pPr algn="l" rtl="0" fontAlgn="b"/>
                      <a:r>
                        <a:rPr lang="en-US" sz="1050" b="0" i="0" u="none" strike="noStrike">
                          <a:solidFill>
                            <a:srgbClr val="000000"/>
                          </a:solidFill>
                          <a:effectLst/>
                          <a:latin typeface="Calibri" panose="020F0502020204030204" pitchFamily="34" charset="0"/>
                        </a:rPr>
                        <a:t>Florida International Univ</a:t>
                      </a:r>
                    </a:p>
                  </a:txBody>
                  <a:tcPr marL="6545" marR="6545" marT="6545" marB="0" anchor="ctr">
                    <a:lnL>
                      <a:noFill/>
                    </a:lnL>
                    <a:lnR>
                      <a:noFill/>
                    </a:lnR>
                    <a:lnT>
                      <a:noFill/>
                    </a:lnT>
                    <a:lnB>
                      <a:noFill/>
                    </a:lnB>
                    <a:solidFill>
                      <a:srgbClr val="FFFFFF"/>
                    </a:solidFill>
                  </a:tcPr>
                </a:tc>
                <a:tc>
                  <a:txBody>
                    <a:bodyPr/>
                    <a:lstStyle/>
                    <a:p>
                      <a:pPr algn="l" rtl="0" fontAlgn="b"/>
                      <a:r>
                        <a:rPr lang="en-US" sz="1050" b="0" i="0" u="none" strike="noStrike" dirty="0">
                          <a:solidFill>
                            <a:srgbClr val="FF0000"/>
                          </a:solidFill>
                          <a:effectLst/>
                          <a:latin typeface="Calibri" panose="020F0502020204030204" pitchFamily="34" charset="0"/>
                        </a:rPr>
                        <a:t>Grand Canyon </a:t>
                      </a:r>
                      <a:r>
                        <a:rPr lang="en-US" sz="1050" b="0" i="0" u="none" strike="noStrike" dirty="0" err="1">
                          <a:solidFill>
                            <a:srgbClr val="FF0000"/>
                          </a:solidFill>
                          <a:effectLst/>
                          <a:latin typeface="Calibri" panose="020F0502020204030204" pitchFamily="34" charset="0"/>
                        </a:rPr>
                        <a:t>Univ</a:t>
                      </a:r>
                      <a:endParaRPr lang="en-US" sz="1050" b="0" i="0" u="none" strike="noStrike" dirty="0">
                        <a:solidFill>
                          <a:srgbClr val="FF0000"/>
                        </a:solidFill>
                        <a:effectLst/>
                        <a:latin typeface="Calibri" panose="020F0502020204030204" pitchFamily="34" charset="0"/>
                      </a:endParaRPr>
                    </a:p>
                  </a:txBody>
                  <a:tcPr marL="6545" marR="6545" marT="6545" marB="0" anchor="ctr">
                    <a:lnL>
                      <a:noFill/>
                    </a:lnL>
                    <a:lnR>
                      <a:noFill/>
                    </a:lnR>
                    <a:lnT>
                      <a:noFill/>
                    </a:lnT>
                    <a:lnB>
                      <a:noFill/>
                    </a:lnB>
                    <a:solidFill>
                      <a:srgbClr val="FFFFFF"/>
                    </a:solidFill>
                  </a:tcPr>
                </a:tc>
                <a:extLst>
                  <a:ext uri="{0D108BD9-81ED-4DB2-BD59-A6C34878D82A}">
                    <a16:rowId xmlns:a16="http://schemas.microsoft.com/office/drawing/2014/main" val="2971116341"/>
                  </a:ext>
                </a:extLst>
              </a:tr>
              <a:tr h="222048">
                <a:tc>
                  <a:txBody>
                    <a:bodyPr/>
                    <a:lstStyle/>
                    <a:p>
                      <a:pPr algn="ctr" rtl="0" fontAlgn="b"/>
                      <a:r>
                        <a:rPr lang="en-US" sz="1050" b="0" i="0" u="none" strike="noStrike">
                          <a:solidFill>
                            <a:srgbClr val="000000"/>
                          </a:solidFill>
                          <a:effectLst/>
                          <a:latin typeface="Calibri" panose="020F0502020204030204" pitchFamily="34" charset="0"/>
                        </a:rPr>
                        <a:t>3</a:t>
                      </a:r>
                    </a:p>
                  </a:txBody>
                  <a:tcPr marL="6545" marR="6545" marT="6545" marB="0" anchor="ctr">
                    <a:lnL>
                      <a:noFill/>
                    </a:lnL>
                    <a:lnR>
                      <a:noFill/>
                    </a:lnR>
                    <a:lnT>
                      <a:noFill/>
                    </a:lnT>
                    <a:lnB>
                      <a:noFill/>
                    </a:lnB>
                    <a:solidFill>
                      <a:srgbClr val="E7E7E7"/>
                    </a:solidFill>
                  </a:tcPr>
                </a:tc>
                <a:tc>
                  <a:txBody>
                    <a:bodyPr/>
                    <a:lstStyle/>
                    <a:p>
                      <a:pPr algn="l" rtl="0" fontAlgn="b"/>
                      <a:r>
                        <a:rPr lang="en-US" sz="1050" b="0" i="0" u="none" strike="noStrike">
                          <a:solidFill>
                            <a:srgbClr val="000000"/>
                          </a:solidFill>
                          <a:effectLst/>
                          <a:latin typeface="Calibri" panose="020F0502020204030204" pitchFamily="34" charset="0"/>
                        </a:rPr>
                        <a:t>Texas A &amp; M Univ-College Station</a:t>
                      </a:r>
                    </a:p>
                  </a:txBody>
                  <a:tcPr marL="6545" marR="6545" marT="6545" marB="0" anchor="ctr">
                    <a:lnL>
                      <a:noFill/>
                    </a:lnL>
                    <a:lnR>
                      <a:noFill/>
                    </a:lnR>
                    <a:lnT>
                      <a:noFill/>
                    </a:lnT>
                    <a:lnB>
                      <a:noFill/>
                    </a:lnB>
                    <a:solidFill>
                      <a:srgbClr val="E7E7E7"/>
                    </a:solidFill>
                  </a:tcPr>
                </a:tc>
                <a:tc>
                  <a:txBody>
                    <a:bodyPr/>
                    <a:lstStyle/>
                    <a:p>
                      <a:pPr algn="l" rtl="0" fontAlgn="b"/>
                      <a:r>
                        <a:rPr lang="en-US" sz="1050" b="0" i="0" u="none" strike="noStrike">
                          <a:solidFill>
                            <a:srgbClr val="000000"/>
                          </a:solidFill>
                          <a:effectLst/>
                          <a:latin typeface="Calibri" panose="020F0502020204030204" pitchFamily="34" charset="0"/>
                        </a:rPr>
                        <a:t>Univ of Houston</a:t>
                      </a:r>
                    </a:p>
                  </a:txBody>
                  <a:tcPr marL="6545" marR="6545" marT="6545" marB="0" anchor="ctr">
                    <a:lnL>
                      <a:noFill/>
                    </a:lnL>
                    <a:lnR>
                      <a:noFill/>
                    </a:lnR>
                    <a:lnT>
                      <a:noFill/>
                    </a:lnT>
                    <a:lnB>
                      <a:noFill/>
                    </a:lnB>
                    <a:solidFill>
                      <a:srgbClr val="E7E7E7"/>
                    </a:solidFill>
                  </a:tcPr>
                </a:tc>
                <a:tc>
                  <a:txBody>
                    <a:bodyPr/>
                    <a:lstStyle/>
                    <a:p>
                      <a:pPr algn="l" rtl="0" fontAlgn="b"/>
                      <a:r>
                        <a:rPr lang="en-US" sz="1050" b="0" i="0" u="none" strike="noStrike">
                          <a:solidFill>
                            <a:srgbClr val="000000"/>
                          </a:solidFill>
                          <a:effectLst/>
                          <a:latin typeface="Calibri" panose="020F0502020204030204" pitchFamily="34" charset="0"/>
                        </a:rPr>
                        <a:t>The Univ of Texas at Austin</a:t>
                      </a:r>
                    </a:p>
                  </a:txBody>
                  <a:tcPr marL="6545" marR="6545" marT="6545" marB="0" anchor="ctr">
                    <a:lnL>
                      <a:noFill/>
                    </a:lnL>
                    <a:lnR>
                      <a:noFill/>
                    </a:lnR>
                    <a:lnT>
                      <a:noFill/>
                    </a:lnT>
                    <a:lnB>
                      <a:noFill/>
                    </a:lnB>
                    <a:solidFill>
                      <a:srgbClr val="E7E7E7"/>
                    </a:solidFill>
                  </a:tcPr>
                </a:tc>
                <a:tc>
                  <a:txBody>
                    <a:bodyPr/>
                    <a:lstStyle/>
                    <a:p>
                      <a:pPr algn="l" rtl="0" fontAlgn="b"/>
                      <a:r>
                        <a:rPr lang="en-US" sz="1050" b="0" i="0" u="none" strike="noStrike" dirty="0" err="1">
                          <a:solidFill>
                            <a:srgbClr val="000000"/>
                          </a:solidFill>
                          <a:effectLst/>
                          <a:latin typeface="Calibri" panose="020F0502020204030204" pitchFamily="34" charset="0"/>
                        </a:rPr>
                        <a:t>Univ</a:t>
                      </a:r>
                      <a:r>
                        <a:rPr lang="en-US" sz="1050" b="0" i="0" u="none" strike="noStrike" dirty="0">
                          <a:solidFill>
                            <a:srgbClr val="000000"/>
                          </a:solidFill>
                          <a:effectLst/>
                          <a:latin typeface="Calibri" panose="020F0502020204030204" pitchFamily="34" charset="0"/>
                        </a:rPr>
                        <a:t> of Texas Rio Grande Valley</a:t>
                      </a:r>
                    </a:p>
                  </a:txBody>
                  <a:tcPr marL="6545" marR="6545" marT="6545" marB="0" anchor="ctr">
                    <a:lnL>
                      <a:noFill/>
                    </a:lnL>
                    <a:lnR>
                      <a:noFill/>
                    </a:lnR>
                    <a:lnT>
                      <a:noFill/>
                    </a:lnT>
                    <a:lnB>
                      <a:noFill/>
                    </a:lnB>
                    <a:solidFill>
                      <a:srgbClr val="E7E7E7"/>
                    </a:solidFill>
                  </a:tcPr>
                </a:tc>
                <a:tc>
                  <a:txBody>
                    <a:bodyPr/>
                    <a:lstStyle/>
                    <a:p>
                      <a:pPr algn="l" rtl="0" fontAlgn="b"/>
                      <a:r>
                        <a:rPr lang="en-US" sz="1050" b="0" i="0" u="none" strike="noStrike" dirty="0">
                          <a:solidFill>
                            <a:srgbClr val="000000"/>
                          </a:solidFill>
                          <a:effectLst/>
                          <a:latin typeface="Calibri" panose="020F0502020204030204" pitchFamily="34" charset="0"/>
                        </a:rPr>
                        <a:t>CSU-Northridge</a:t>
                      </a:r>
                    </a:p>
                  </a:txBody>
                  <a:tcPr marL="6545" marR="6545" marT="6545" marB="0" anchor="ctr">
                    <a:lnL>
                      <a:noFill/>
                    </a:lnL>
                    <a:lnR>
                      <a:noFill/>
                    </a:lnR>
                    <a:lnT>
                      <a:noFill/>
                    </a:lnT>
                    <a:lnB>
                      <a:noFill/>
                    </a:lnB>
                    <a:solidFill>
                      <a:srgbClr val="E7E7E7"/>
                    </a:solidFill>
                  </a:tcPr>
                </a:tc>
                <a:tc>
                  <a:txBody>
                    <a:bodyPr/>
                    <a:lstStyle/>
                    <a:p>
                      <a:pPr algn="l" rtl="0" fontAlgn="b"/>
                      <a:r>
                        <a:rPr lang="en-US" sz="1050" b="0" i="0" u="none" strike="noStrike">
                          <a:solidFill>
                            <a:srgbClr val="000000"/>
                          </a:solidFill>
                          <a:effectLst/>
                          <a:latin typeface="Calibri" panose="020F0502020204030204" pitchFamily="34" charset="0"/>
                        </a:rPr>
                        <a:t>Florida International Univ</a:t>
                      </a:r>
                    </a:p>
                  </a:txBody>
                  <a:tcPr marL="6545" marR="6545" marT="6545" marB="0" anchor="ctr">
                    <a:lnL>
                      <a:noFill/>
                    </a:lnL>
                    <a:lnR>
                      <a:noFill/>
                    </a:lnR>
                    <a:lnT>
                      <a:noFill/>
                    </a:lnT>
                    <a:lnB>
                      <a:noFill/>
                    </a:lnB>
                    <a:solidFill>
                      <a:srgbClr val="E7E7E7"/>
                    </a:solidFill>
                  </a:tcPr>
                </a:tc>
                <a:extLst>
                  <a:ext uri="{0D108BD9-81ED-4DB2-BD59-A6C34878D82A}">
                    <a16:rowId xmlns:a16="http://schemas.microsoft.com/office/drawing/2014/main" val="3295945866"/>
                  </a:ext>
                </a:extLst>
              </a:tr>
              <a:tr h="222048">
                <a:tc>
                  <a:txBody>
                    <a:bodyPr/>
                    <a:lstStyle/>
                    <a:p>
                      <a:pPr algn="ctr" rtl="0" fontAlgn="b"/>
                      <a:r>
                        <a:rPr lang="en-US" sz="1050" b="0" i="0" u="none" strike="noStrike">
                          <a:solidFill>
                            <a:srgbClr val="000000"/>
                          </a:solidFill>
                          <a:effectLst/>
                          <a:latin typeface="Calibri" panose="020F0502020204030204" pitchFamily="34" charset="0"/>
                        </a:rPr>
                        <a:t>4</a:t>
                      </a:r>
                    </a:p>
                  </a:txBody>
                  <a:tcPr marL="6545" marR="6545" marT="6545" marB="0" anchor="ctr">
                    <a:lnL>
                      <a:noFill/>
                    </a:lnL>
                    <a:lnR>
                      <a:noFill/>
                    </a:lnR>
                    <a:lnT>
                      <a:noFill/>
                    </a:lnT>
                    <a:lnB>
                      <a:noFill/>
                    </a:lnB>
                    <a:solidFill>
                      <a:srgbClr val="FFFFFF"/>
                    </a:solidFill>
                  </a:tcPr>
                </a:tc>
                <a:tc>
                  <a:txBody>
                    <a:bodyPr/>
                    <a:lstStyle/>
                    <a:p>
                      <a:pPr algn="l" rtl="0" fontAlgn="b"/>
                      <a:r>
                        <a:rPr lang="en-US" sz="1050" b="0" i="0" u="none" strike="noStrike">
                          <a:solidFill>
                            <a:srgbClr val="000000"/>
                          </a:solidFill>
                          <a:effectLst/>
                          <a:latin typeface="Calibri" panose="020F0502020204030204" pitchFamily="34" charset="0"/>
                        </a:rPr>
                        <a:t>Univ of Florida</a:t>
                      </a:r>
                    </a:p>
                  </a:txBody>
                  <a:tcPr marL="6545" marR="6545" marT="6545" marB="0" anchor="ctr">
                    <a:lnL>
                      <a:noFill/>
                    </a:lnL>
                    <a:lnR>
                      <a:noFill/>
                    </a:lnR>
                    <a:lnT>
                      <a:noFill/>
                    </a:lnT>
                    <a:lnB>
                      <a:noFill/>
                    </a:lnB>
                    <a:solidFill>
                      <a:srgbClr val="FFFFFF"/>
                    </a:solidFill>
                  </a:tcPr>
                </a:tc>
                <a:tc>
                  <a:txBody>
                    <a:bodyPr/>
                    <a:lstStyle/>
                    <a:p>
                      <a:pPr algn="l" rtl="0" fontAlgn="b"/>
                      <a:r>
                        <a:rPr lang="en-US" sz="1050" b="0" i="0" u="none" strike="noStrike">
                          <a:solidFill>
                            <a:srgbClr val="000000"/>
                          </a:solidFill>
                          <a:effectLst/>
                          <a:latin typeface="Calibri" panose="020F0502020204030204" pitchFamily="34" charset="0"/>
                        </a:rPr>
                        <a:t>Univ of Florida</a:t>
                      </a:r>
                    </a:p>
                  </a:txBody>
                  <a:tcPr marL="6545" marR="6545" marT="6545" marB="0" anchor="ctr">
                    <a:lnL>
                      <a:noFill/>
                    </a:lnL>
                    <a:lnR>
                      <a:noFill/>
                    </a:lnR>
                    <a:lnT>
                      <a:noFill/>
                    </a:lnT>
                    <a:lnB>
                      <a:noFill/>
                    </a:lnB>
                    <a:solidFill>
                      <a:srgbClr val="FFFFFF"/>
                    </a:solidFill>
                  </a:tcPr>
                </a:tc>
                <a:tc>
                  <a:txBody>
                    <a:bodyPr/>
                    <a:lstStyle/>
                    <a:p>
                      <a:pPr algn="l" rtl="0" fontAlgn="b"/>
                      <a:r>
                        <a:rPr lang="en-US" sz="1050" b="0" i="0" u="none" strike="noStrike">
                          <a:solidFill>
                            <a:srgbClr val="000000"/>
                          </a:solidFill>
                          <a:effectLst/>
                          <a:latin typeface="Calibri" panose="020F0502020204030204" pitchFamily="34" charset="0"/>
                        </a:rPr>
                        <a:t>Univ of South Florida</a:t>
                      </a:r>
                    </a:p>
                  </a:txBody>
                  <a:tcPr marL="6545" marR="6545" marT="6545" marB="0" anchor="ctr">
                    <a:lnL>
                      <a:noFill/>
                    </a:lnL>
                    <a:lnR>
                      <a:noFill/>
                    </a:lnR>
                    <a:lnT>
                      <a:noFill/>
                    </a:lnT>
                    <a:lnB>
                      <a:noFill/>
                    </a:lnB>
                    <a:solidFill>
                      <a:srgbClr val="FFFFFF"/>
                    </a:solidFill>
                  </a:tcPr>
                </a:tc>
                <a:tc>
                  <a:txBody>
                    <a:bodyPr/>
                    <a:lstStyle/>
                    <a:p>
                      <a:pPr algn="l" rtl="0" fontAlgn="b"/>
                      <a:r>
                        <a:rPr lang="en-US" sz="1050" b="0" i="0" u="none" strike="noStrike">
                          <a:solidFill>
                            <a:srgbClr val="000000"/>
                          </a:solidFill>
                          <a:effectLst/>
                          <a:latin typeface="Calibri" panose="020F0502020204030204" pitchFamily="34" charset="0"/>
                        </a:rPr>
                        <a:t>CSU-San Bernardino</a:t>
                      </a:r>
                    </a:p>
                  </a:txBody>
                  <a:tcPr marL="6545" marR="6545" marT="6545" marB="0" anchor="ctr">
                    <a:lnL>
                      <a:noFill/>
                    </a:lnL>
                    <a:lnR>
                      <a:noFill/>
                    </a:lnR>
                    <a:lnT>
                      <a:noFill/>
                    </a:lnT>
                    <a:lnB>
                      <a:noFill/>
                    </a:lnB>
                    <a:solidFill>
                      <a:srgbClr val="FFFFFF"/>
                    </a:solidFill>
                  </a:tcPr>
                </a:tc>
                <a:tc>
                  <a:txBody>
                    <a:bodyPr/>
                    <a:lstStyle/>
                    <a:p>
                      <a:pPr algn="l" rtl="0" fontAlgn="b"/>
                      <a:r>
                        <a:rPr lang="en-US" sz="1050" b="0" i="0" u="none" strike="noStrike">
                          <a:solidFill>
                            <a:srgbClr val="000000"/>
                          </a:solidFill>
                          <a:effectLst/>
                          <a:latin typeface="Calibri" panose="020F0502020204030204" pitchFamily="34" charset="0"/>
                        </a:rPr>
                        <a:t>UC-Riverside</a:t>
                      </a:r>
                    </a:p>
                  </a:txBody>
                  <a:tcPr marL="6545" marR="6545" marT="6545" marB="0" anchor="ctr">
                    <a:lnL>
                      <a:noFill/>
                    </a:lnL>
                    <a:lnR>
                      <a:noFill/>
                    </a:lnR>
                    <a:lnT>
                      <a:noFill/>
                    </a:lnT>
                    <a:lnB>
                      <a:noFill/>
                    </a:lnB>
                    <a:solidFill>
                      <a:srgbClr val="FFFFFF"/>
                    </a:solidFill>
                  </a:tcPr>
                </a:tc>
                <a:tc>
                  <a:txBody>
                    <a:bodyPr/>
                    <a:lstStyle/>
                    <a:p>
                      <a:pPr algn="l" rtl="0" fontAlgn="b"/>
                      <a:r>
                        <a:rPr lang="en-US" sz="1050" b="0" i="0" u="none" strike="noStrike">
                          <a:solidFill>
                            <a:srgbClr val="000000"/>
                          </a:solidFill>
                          <a:effectLst/>
                          <a:latin typeface="Calibri" panose="020F0502020204030204" pitchFamily="34" charset="0"/>
                        </a:rPr>
                        <a:t>Univ of Central Florida</a:t>
                      </a:r>
                    </a:p>
                  </a:txBody>
                  <a:tcPr marL="6545" marR="6545" marT="6545" marB="0" anchor="ctr">
                    <a:lnL>
                      <a:noFill/>
                    </a:lnL>
                    <a:lnR>
                      <a:noFill/>
                    </a:lnR>
                    <a:lnT>
                      <a:noFill/>
                    </a:lnT>
                    <a:lnB>
                      <a:noFill/>
                    </a:lnB>
                    <a:solidFill>
                      <a:srgbClr val="FFFFFF"/>
                    </a:solidFill>
                  </a:tcPr>
                </a:tc>
                <a:extLst>
                  <a:ext uri="{0D108BD9-81ED-4DB2-BD59-A6C34878D82A}">
                    <a16:rowId xmlns:a16="http://schemas.microsoft.com/office/drawing/2014/main" val="3079854793"/>
                  </a:ext>
                </a:extLst>
              </a:tr>
              <a:tr h="222048">
                <a:tc>
                  <a:txBody>
                    <a:bodyPr/>
                    <a:lstStyle/>
                    <a:p>
                      <a:pPr algn="ctr" rtl="0" fontAlgn="b"/>
                      <a:r>
                        <a:rPr lang="en-US" sz="1050" b="0" i="0" u="none" strike="noStrike">
                          <a:solidFill>
                            <a:srgbClr val="000000"/>
                          </a:solidFill>
                          <a:effectLst/>
                          <a:latin typeface="Calibri" panose="020F0502020204030204" pitchFamily="34" charset="0"/>
                        </a:rPr>
                        <a:t>5</a:t>
                      </a:r>
                    </a:p>
                  </a:txBody>
                  <a:tcPr marL="6545" marR="6545" marT="6545" marB="0" anchor="ctr">
                    <a:lnL>
                      <a:noFill/>
                    </a:lnL>
                    <a:lnR>
                      <a:noFill/>
                    </a:lnR>
                    <a:lnT>
                      <a:noFill/>
                    </a:lnT>
                    <a:lnB>
                      <a:noFill/>
                    </a:lnB>
                    <a:solidFill>
                      <a:srgbClr val="E7E7E7"/>
                    </a:solidFill>
                  </a:tcPr>
                </a:tc>
                <a:tc>
                  <a:txBody>
                    <a:bodyPr/>
                    <a:lstStyle/>
                    <a:p>
                      <a:pPr algn="l" rtl="0" fontAlgn="b"/>
                      <a:r>
                        <a:rPr lang="en-US" sz="1050" b="0" i="0" u="none" strike="noStrike">
                          <a:solidFill>
                            <a:srgbClr val="000000"/>
                          </a:solidFill>
                          <a:effectLst/>
                          <a:latin typeface="Calibri" panose="020F0502020204030204" pitchFamily="34" charset="0"/>
                        </a:rPr>
                        <a:t>Georgia Institute of Technology</a:t>
                      </a:r>
                    </a:p>
                  </a:txBody>
                  <a:tcPr marL="6545" marR="6545" marT="6545" marB="0" anchor="ctr">
                    <a:lnL>
                      <a:noFill/>
                    </a:lnL>
                    <a:lnR>
                      <a:noFill/>
                    </a:lnR>
                    <a:lnT>
                      <a:noFill/>
                    </a:lnT>
                    <a:lnB>
                      <a:noFill/>
                    </a:lnB>
                    <a:solidFill>
                      <a:srgbClr val="E7E7E7"/>
                    </a:solidFill>
                  </a:tcPr>
                </a:tc>
                <a:tc>
                  <a:txBody>
                    <a:bodyPr/>
                    <a:lstStyle/>
                    <a:p>
                      <a:pPr algn="l" rtl="0" fontAlgn="b"/>
                      <a:r>
                        <a:rPr lang="en-US" sz="1050" b="0" i="0" u="none" strike="noStrike" dirty="0">
                          <a:solidFill>
                            <a:srgbClr val="FF0000"/>
                          </a:solidFill>
                          <a:effectLst/>
                          <a:latin typeface="Calibri" panose="020F0502020204030204" pitchFamily="34" charset="0"/>
                        </a:rPr>
                        <a:t>Xavier </a:t>
                      </a:r>
                      <a:r>
                        <a:rPr lang="en-US" sz="1050" b="0" i="0" u="none" strike="noStrike" dirty="0" err="1">
                          <a:solidFill>
                            <a:srgbClr val="FF0000"/>
                          </a:solidFill>
                          <a:effectLst/>
                          <a:latin typeface="Calibri" panose="020F0502020204030204" pitchFamily="34" charset="0"/>
                        </a:rPr>
                        <a:t>Univ</a:t>
                      </a:r>
                      <a:r>
                        <a:rPr lang="en-US" sz="1050" b="0" i="0" u="none" strike="noStrike" dirty="0">
                          <a:solidFill>
                            <a:srgbClr val="FF0000"/>
                          </a:solidFill>
                          <a:effectLst/>
                          <a:latin typeface="Calibri" panose="020F0502020204030204" pitchFamily="34" charset="0"/>
                        </a:rPr>
                        <a:t> of Louisiana</a:t>
                      </a:r>
                    </a:p>
                  </a:txBody>
                  <a:tcPr marL="6545" marR="6545" marT="6545" marB="0" anchor="ctr">
                    <a:lnL>
                      <a:noFill/>
                    </a:lnL>
                    <a:lnR>
                      <a:noFill/>
                    </a:lnR>
                    <a:lnT>
                      <a:noFill/>
                    </a:lnT>
                    <a:lnB>
                      <a:noFill/>
                    </a:lnB>
                    <a:solidFill>
                      <a:srgbClr val="E7E7E7"/>
                    </a:solidFill>
                  </a:tcPr>
                </a:tc>
                <a:tc>
                  <a:txBody>
                    <a:bodyPr/>
                    <a:lstStyle/>
                    <a:p>
                      <a:pPr algn="l" rtl="0" fontAlgn="b"/>
                      <a:r>
                        <a:rPr lang="en-US" sz="1050" b="0" i="0" u="none" strike="noStrike">
                          <a:solidFill>
                            <a:srgbClr val="000000"/>
                          </a:solidFill>
                          <a:effectLst/>
                          <a:latin typeface="Calibri" panose="020F0502020204030204" pitchFamily="34" charset="0"/>
                        </a:rPr>
                        <a:t>The Univ of Texas at El Paso</a:t>
                      </a:r>
                    </a:p>
                  </a:txBody>
                  <a:tcPr marL="6545" marR="6545" marT="6545" marB="0" anchor="ctr">
                    <a:lnL>
                      <a:noFill/>
                    </a:lnL>
                    <a:lnR>
                      <a:noFill/>
                    </a:lnR>
                    <a:lnT>
                      <a:noFill/>
                    </a:lnT>
                    <a:lnB>
                      <a:noFill/>
                    </a:lnB>
                    <a:solidFill>
                      <a:srgbClr val="E7E7E7"/>
                    </a:solidFill>
                  </a:tcPr>
                </a:tc>
                <a:tc>
                  <a:txBody>
                    <a:bodyPr/>
                    <a:lstStyle/>
                    <a:p>
                      <a:pPr algn="l" rtl="0" fontAlgn="b"/>
                      <a:r>
                        <a:rPr lang="en-US" sz="1050" b="0" i="0" u="none" strike="noStrike">
                          <a:solidFill>
                            <a:srgbClr val="000000"/>
                          </a:solidFill>
                          <a:effectLst/>
                          <a:latin typeface="Calibri" panose="020F0502020204030204" pitchFamily="34" charset="0"/>
                        </a:rPr>
                        <a:t>Univ of Houston</a:t>
                      </a:r>
                    </a:p>
                  </a:txBody>
                  <a:tcPr marL="6545" marR="6545" marT="6545" marB="0" anchor="ctr">
                    <a:lnL>
                      <a:noFill/>
                    </a:lnL>
                    <a:lnR>
                      <a:noFill/>
                    </a:lnR>
                    <a:lnT>
                      <a:noFill/>
                    </a:lnT>
                    <a:lnB>
                      <a:noFill/>
                    </a:lnB>
                    <a:solidFill>
                      <a:srgbClr val="E7E7E7"/>
                    </a:solidFill>
                  </a:tcPr>
                </a:tc>
                <a:tc>
                  <a:txBody>
                    <a:bodyPr/>
                    <a:lstStyle/>
                    <a:p>
                      <a:pPr algn="l" rtl="0" fontAlgn="b"/>
                      <a:r>
                        <a:rPr lang="en-US" sz="1050" b="0" i="0" u="none" strike="noStrike">
                          <a:solidFill>
                            <a:srgbClr val="000000"/>
                          </a:solidFill>
                          <a:effectLst/>
                          <a:latin typeface="Calibri" panose="020F0502020204030204" pitchFamily="34" charset="0"/>
                        </a:rPr>
                        <a:t>CSU-Los Angeles</a:t>
                      </a:r>
                    </a:p>
                  </a:txBody>
                  <a:tcPr marL="6545" marR="6545" marT="6545" marB="0" anchor="ctr">
                    <a:lnL>
                      <a:noFill/>
                    </a:lnL>
                    <a:lnR>
                      <a:noFill/>
                    </a:lnR>
                    <a:lnT>
                      <a:noFill/>
                    </a:lnT>
                    <a:lnB>
                      <a:noFill/>
                    </a:lnB>
                    <a:solidFill>
                      <a:srgbClr val="E7E7E7"/>
                    </a:solidFill>
                  </a:tcPr>
                </a:tc>
                <a:tc>
                  <a:txBody>
                    <a:bodyPr/>
                    <a:lstStyle/>
                    <a:p>
                      <a:pPr algn="l" rtl="0" fontAlgn="b"/>
                      <a:r>
                        <a:rPr lang="en-US" sz="1050" b="0" i="0" u="none" strike="noStrike" dirty="0" err="1">
                          <a:solidFill>
                            <a:srgbClr val="000000"/>
                          </a:solidFill>
                          <a:effectLst/>
                          <a:latin typeface="Calibri" panose="020F0502020204030204" pitchFamily="34" charset="0"/>
                        </a:rPr>
                        <a:t>Univ</a:t>
                      </a:r>
                      <a:r>
                        <a:rPr lang="en-US" sz="1050" b="0" i="0" u="none" strike="noStrike" dirty="0">
                          <a:solidFill>
                            <a:srgbClr val="000000"/>
                          </a:solidFill>
                          <a:effectLst/>
                          <a:latin typeface="Calibri" panose="020F0502020204030204" pitchFamily="34" charset="0"/>
                        </a:rPr>
                        <a:t> of Texas at San Antonio</a:t>
                      </a:r>
                    </a:p>
                  </a:txBody>
                  <a:tcPr marL="6545" marR="6545" marT="6545" marB="0" anchor="ctr">
                    <a:lnL>
                      <a:noFill/>
                    </a:lnL>
                    <a:lnR>
                      <a:noFill/>
                    </a:lnR>
                    <a:lnT>
                      <a:noFill/>
                    </a:lnT>
                    <a:lnB>
                      <a:noFill/>
                    </a:lnB>
                    <a:solidFill>
                      <a:srgbClr val="E7E7E7"/>
                    </a:solidFill>
                  </a:tcPr>
                </a:tc>
                <a:extLst>
                  <a:ext uri="{0D108BD9-81ED-4DB2-BD59-A6C34878D82A}">
                    <a16:rowId xmlns:a16="http://schemas.microsoft.com/office/drawing/2014/main" val="3883307944"/>
                  </a:ext>
                </a:extLst>
              </a:tr>
              <a:tr h="222048">
                <a:tc>
                  <a:txBody>
                    <a:bodyPr/>
                    <a:lstStyle/>
                    <a:p>
                      <a:pPr algn="ctr" rtl="0" fontAlgn="b"/>
                      <a:r>
                        <a:rPr lang="en-US" sz="1050" b="0" i="0" u="none" strike="noStrike">
                          <a:solidFill>
                            <a:srgbClr val="000000"/>
                          </a:solidFill>
                          <a:effectLst/>
                          <a:latin typeface="Calibri" panose="020F0502020204030204" pitchFamily="34" charset="0"/>
                        </a:rPr>
                        <a:t>6</a:t>
                      </a:r>
                    </a:p>
                  </a:txBody>
                  <a:tcPr marL="6545" marR="6545" marT="6545" marB="0" anchor="ctr">
                    <a:lnL>
                      <a:noFill/>
                    </a:lnL>
                    <a:lnR>
                      <a:noFill/>
                    </a:lnR>
                    <a:lnT>
                      <a:noFill/>
                    </a:lnT>
                    <a:lnB>
                      <a:noFill/>
                    </a:lnB>
                    <a:solidFill>
                      <a:srgbClr val="FFFFFF"/>
                    </a:solidFill>
                  </a:tcPr>
                </a:tc>
                <a:tc>
                  <a:txBody>
                    <a:bodyPr/>
                    <a:lstStyle/>
                    <a:p>
                      <a:pPr algn="l" rtl="0" fontAlgn="b"/>
                      <a:r>
                        <a:rPr lang="en-US" sz="1050" b="0" i="0" u="none" strike="noStrike">
                          <a:solidFill>
                            <a:srgbClr val="000000"/>
                          </a:solidFill>
                          <a:effectLst/>
                          <a:latin typeface="Calibri" panose="020F0502020204030204" pitchFamily="34" charset="0"/>
                        </a:rPr>
                        <a:t>The Univ of Texas at El Paso</a:t>
                      </a:r>
                    </a:p>
                  </a:txBody>
                  <a:tcPr marL="6545" marR="6545" marT="6545" marB="0" anchor="ctr">
                    <a:lnL>
                      <a:noFill/>
                    </a:lnL>
                    <a:lnR>
                      <a:noFill/>
                    </a:lnR>
                    <a:lnT>
                      <a:noFill/>
                    </a:lnT>
                    <a:lnB>
                      <a:noFill/>
                    </a:lnB>
                    <a:solidFill>
                      <a:srgbClr val="FFFFFF"/>
                    </a:solidFill>
                  </a:tcPr>
                </a:tc>
                <a:tc>
                  <a:txBody>
                    <a:bodyPr/>
                    <a:lstStyle/>
                    <a:p>
                      <a:pPr algn="l" rtl="0" fontAlgn="b"/>
                      <a:r>
                        <a:rPr lang="en-US" sz="1050" b="0" i="0" u="none" strike="noStrike" dirty="0" err="1">
                          <a:solidFill>
                            <a:srgbClr val="000000"/>
                          </a:solidFill>
                          <a:effectLst/>
                          <a:latin typeface="Calibri" panose="020F0502020204030204" pitchFamily="34" charset="0"/>
                        </a:rPr>
                        <a:t>Univ</a:t>
                      </a:r>
                      <a:r>
                        <a:rPr lang="en-US" sz="1050" b="0" i="0" u="none" strike="noStrike" dirty="0">
                          <a:solidFill>
                            <a:srgbClr val="000000"/>
                          </a:solidFill>
                          <a:effectLst/>
                          <a:latin typeface="Calibri" panose="020F0502020204030204" pitchFamily="34" charset="0"/>
                        </a:rPr>
                        <a:t> of Texas Rio Grande Valley</a:t>
                      </a:r>
                    </a:p>
                  </a:txBody>
                  <a:tcPr marL="6545" marR="6545" marT="6545" marB="0" anchor="ctr">
                    <a:lnL>
                      <a:noFill/>
                    </a:lnL>
                    <a:lnR>
                      <a:noFill/>
                    </a:lnR>
                    <a:lnT>
                      <a:noFill/>
                    </a:lnT>
                    <a:lnB>
                      <a:noFill/>
                    </a:lnB>
                    <a:solidFill>
                      <a:srgbClr val="FFFFFF"/>
                    </a:solidFill>
                  </a:tcPr>
                </a:tc>
                <a:tc>
                  <a:txBody>
                    <a:bodyPr/>
                    <a:lstStyle/>
                    <a:p>
                      <a:pPr algn="l" rtl="0" fontAlgn="b"/>
                      <a:r>
                        <a:rPr lang="en-US" sz="1050" b="0" i="0" u="none" strike="noStrike">
                          <a:solidFill>
                            <a:srgbClr val="000000"/>
                          </a:solidFill>
                          <a:effectLst/>
                          <a:latin typeface="Calibri" panose="020F0502020204030204" pitchFamily="34" charset="0"/>
                        </a:rPr>
                        <a:t>Univ of Florida</a:t>
                      </a:r>
                    </a:p>
                  </a:txBody>
                  <a:tcPr marL="6545" marR="6545" marT="6545" marB="0" anchor="ctr">
                    <a:lnL>
                      <a:noFill/>
                    </a:lnL>
                    <a:lnR>
                      <a:noFill/>
                    </a:lnR>
                    <a:lnT>
                      <a:noFill/>
                    </a:lnT>
                    <a:lnB>
                      <a:noFill/>
                    </a:lnB>
                    <a:solidFill>
                      <a:srgbClr val="FFFFFF"/>
                    </a:solidFill>
                  </a:tcPr>
                </a:tc>
                <a:tc>
                  <a:txBody>
                    <a:bodyPr/>
                    <a:lstStyle/>
                    <a:p>
                      <a:pPr algn="l" rtl="0" fontAlgn="b"/>
                      <a:r>
                        <a:rPr lang="en-US" sz="1050" b="0" i="0" u="none" strike="noStrike">
                          <a:solidFill>
                            <a:srgbClr val="000000"/>
                          </a:solidFill>
                          <a:effectLst/>
                          <a:latin typeface="Calibri" panose="020F0502020204030204" pitchFamily="34" charset="0"/>
                        </a:rPr>
                        <a:t>UC-Los Angeles</a:t>
                      </a:r>
                    </a:p>
                  </a:txBody>
                  <a:tcPr marL="6545" marR="6545" marT="6545" marB="0" anchor="ctr">
                    <a:lnL>
                      <a:noFill/>
                    </a:lnL>
                    <a:lnR>
                      <a:noFill/>
                    </a:lnR>
                    <a:lnT>
                      <a:noFill/>
                    </a:lnT>
                    <a:lnB>
                      <a:noFill/>
                    </a:lnB>
                    <a:solidFill>
                      <a:srgbClr val="FFFFFF"/>
                    </a:solidFill>
                  </a:tcPr>
                </a:tc>
                <a:tc>
                  <a:txBody>
                    <a:bodyPr/>
                    <a:lstStyle/>
                    <a:p>
                      <a:pPr algn="l" rtl="0" fontAlgn="b"/>
                      <a:r>
                        <a:rPr lang="en-US" sz="1050" b="0" i="0" u="none" strike="noStrike">
                          <a:solidFill>
                            <a:srgbClr val="000000"/>
                          </a:solidFill>
                          <a:effectLst/>
                          <a:latin typeface="Calibri" panose="020F0502020204030204" pitchFamily="34" charset="0"/>
                        </a:rPr>
                        <a:t>Florida State Univ</a:t>
                      </a:r>
                    </a:p>
                  </a:txBody>
                  <a:tcPr marL="6545" marR="6545" marT="6545" marB="0" anchor="ctr">
                    <a:lnL>
                      <a:noFill/>
                    </a:lnL>
                    <a:lnR>
                      <a:noFill/>
                    </a:lnR>
                    <a:lnT>
                      <a:noFill/>
                    </a:lnT>
                    <a:lnB>
                      <a:noFill/>
                    </a:lnB>
                    <a:solidFill>
                      <a:srgbClr val="FFFFFF"/>
                    </a:solidFill>
                  </a:tcPr>
                </a:tc>
                <a:tc>
                  <a:txBody>
                    <a:bodyPr/>
                    <a:lstStyle/>
                    <a:p>
                      <a:pPr algn="l" rtl="0" fontAlgn="b"/>
                      <a:r>
                        <a:rPr lang="en-US" sz="1050" b="0" i="0" u="none" strike="noStrike">
                          <a:solidFill>
                            <a:srgbClr val="000000"/>
                          </a:solidFill>
                          <a:effectLst/>
                          <a:latin typeface="Calibri" panose="020F0502020204030204" pitchFamily="34" charset="0"/>
                        </a:rPr>
                        <a:t>CSU-Fullerton</a:t>
                      </a:r>
                    </a:p>
                  </a:txBody>
                  <a:tcPr marL="6545" marR="6545" marT="6545" marB="0" anchor="ctr">
                    <a:lnL>
                      <a:noFill/>
                    </a:lnL>
                    <a:lnR>
                      <a:noFill/>
                    </a:lnR>
                    <a:lnT>
                      <a:noFill/>
                    </a:lnT>
                    <a:lnB>
                      <a:noFill/>
                    </a:lnB>
                    <a:solidFill>
                      <a:srgbClr val="FFFFFF"/>
                    </a:solidFill>
                  </a:tcPr>
                </a:tc>
                <a:extLst>
                  <a:ext uri="{0D108BD9-81ED-4DB2-BD59-A6C34878D82A}">
                    <a16:rowId xmlns:a16="http://schemas.microsoft.com/office/drawing/2014/main" val="3757983137"/>
                  </a:ext>
                </a:extLst>
              </a:tr>
              <a:tr h="222048">
                <a:tc>
                  <a:txBody>
                    <a:bodyPr/>
                    <a:lstStyle/>
                    <a:p>
                      <a:pPr algn="ctr" rtl="0" fontAlgn="b"/>
                      <a:r>
                        <a:rPr lang="en-US" sz="1050" b="0" i="0" u="none" strike="noStrike">
                          <a:solidFill>
                            <a:srgbClr val="000000"/>
                          </a:solidFill>
                          <a:effectLst/>
                          <a:latin typeface="Calibri" panose="020F0502020204030204" pitchFamily="34" charset="0"/>
                        </a:rPr>
                        <a:t>7</a:t>
                      </a:r>
                    </a:p>
                  </a:txBody>
                  <a:tcPr marL="6545" marR="6545" marT="6545" marB="0" anchor="ctr">
                    <a:lnL>
                      <a:noFill/>
                    </a:lnL>
                    <a:lnR>
                      <a:noFill/>
                    </a:lnR>
                    <a:lnT>
                      <a:noFill/>
                    </a:lnT>
                    <a:lnB>
                      <a:noFill/>
                    </a:lnB>
                    <a:solidFill>
                      <a:srgbClr val="E7E7E7"/>
                    </a:solidFill>
                  </a:tcPr>
                </a:tc>
                <a:tc>
                  <a:txBody>
                    <a:bodyPr/>
                    <a:lstStyle/>
                    <a:p>
                      <a:pPr algn="l" rtl="0" fontAlgn="b"/>
                      <a:r>
                        <a:rPr lang="en-US" sz="1050" b="0" i="0" u="none" strike="noStrike">
                          <a:solidFill>
                            <a:srgbClr val="000000"/>
                          </a:solidFill>
                          <a:effectLst/>
                          <a:latin typeface="Calibri" panose="020F0502020204030204" pitchFamily="34" charset="0"/>
                        </a:rPr>
                        <a:t>Cal State Polytechnic Univ-Pomona</a:t>
                      </a:r>
                    </a:p>
                  </a:txBody>
                  <a:tcPr marL="6545" marR="6545" marT="6545" marB="0" anchor="ctr">
                    <a:lnL>
                      <a:noFill/>
                    </a:lnL>
                    <a:lnR>
                      <a:noFill/>
                    </a:lnR>
                    <a:lnT>
                      <a:noFill/>
                    </a:lnT>
                    <a:lnB>
                      <a:noFill/>
                    </a:lnB>
                    <a:solidFill>
                      <a:srgbClr val="E7E7E7"/>
                    </a:solidFill>
                  </a:tcPr>
                </a:tc>
                <a:tc>
                  <a:txBody>
                    <a:bodyPr/>
                    <a:lstStyle/>
                    <a:p>
                      <a:pPr algn="l" rtl="0" fontAlgn="b"/>
                      <a:r>
                        <a:rPr lang="en-US" sz="1050" b="0" i="0" u="none" strike="noStrike">
                          <a:solidFill>
                            <a:srgbClr val="000000"/>
                          </a:solidFill>
                          <a:effectLst/>
                          <a:latin typeface="Calibri" panose="020F0502020204030204" pitchFamily="34" charset="0"/>
                        </a:rPr>
                        <a:t>UC-Santa Cruz</a:t>
                      </a:r>
                    </a:p>
                  </a:txBody>
                  <a:tcPr marL="6545" marR="6545" marT="6545" marB="0" anchor="ctr">
                    <a:lnL>
                      <a:noFill/>
                    </a:lnL>
                    <a:lnR>
                      <a:noFill/>
                    </a:lnR>
                    <a:lnT>
                      <a:noFill/>
                    </a:lnT>
                    <a:lnB>
                      <a:noFill/>
                    </a:lnB>
                    <a:solidFill>
                      <a:srgbClr val="E7E7E7"/>
                    </a:solidFill>
                  </a:tcPr>
                </a:tc>
                <a:tc>
                  <a:txBody>
                    <a:bodyPr/>
                    <a:lstStyle/>
                    <a:p>
                      <a:pPr algn="l" rtl="0" fontAlgn="b"/>
                      <a:r>
                        <a:rPr lang="en-US" sz="1050" b="0" i="0" u="none" strike="noStrike">
                          <a:solidFill>
                            <a:srgbClr val="000000"/>
                          </a:solidFill>
                          <a:effectLst/>
                          <a:latin typeface="Calibri" panose="020F0502020204030204" pitchFamily="34" charset="0"/>
                        </a:rPr>
                        <a:t>UC-Davis</a:t>
                      </a:r>
                    </a:p>
                  </a:txBody>
                  <a:tcPr marL="6545" marR="6545" marT="6545" marB="0" anchor="ctr">
                    <a:lnL>
                      <a:noFill/>
                    </a:lnL>
                    <a:lnR>
                      <a:noFill/>
                    </a:lnR>
                    <a:lnT>
                      <a:noFill/>
                    </a:lnT>
                    <a:lnB>
                      <a:noFill/>
                    </a:lnB>
                    <a:solidFill>
                      <a:srgbClr val="E7E7E7"/>
                    </a:solidFill>
                  </a:tcPr>
                </a:tc>
                <a:tc>
                  <a:txBody>
                    <a:bodyPr/>
                    <a:lstStyle/>
                    <a:p>
                      <a:pPr algn="l" rtl="0" fontAlgn="b"/>
                      <a:r>
                        <a:rPr lang="en-US" sz="1050" b="0" i="0" u="none" strike="noStrike">
                          <a:solidFill>
                            <a:srgbClr val="000000"/>
                          </a:solidFill>
                          <a:effectLst/>
                          <a:latin typeface="Calibri" panose="020F0502020204030204" pitchFamily="34" charset="0"/>
                        </a:rPr>
                        <a:t>UC-Santa Barbara</a:t>
                      </a:r>
                    </a:p>
                  </a:txBody>
                  <a:tcPr marL="6545" marR="6545" marT="6545" marB="0" anchor="ctr">
                    <a:lnL>
                      <a:noFill/>
                    </a:lnL>
                    <a:lnR>
                      <a:noFill/>
                    </a:lnR>
                    <a:lnT>
                      <a:noFill/>
                    </a:lnT>
                    <a:lnB>
                      <a:noFill/>
                    </a:lnB>
                    <a:solidFill>
                      <a:srgbClr val="E7E7E7"/>
                    </a:solidFill>
                  </a:tcPr>
                </a:tc>
                <a:tc>
                  <a:txBody>
                    <a:bodyPr/>
                    <a:lstStyle/>
                    <a:p>
                      <a:pPr algn="l" rtl="0" fontAlgn="b"/>
                      <a:r>
                        <a:rPr lang="en-US" sz="1050" b="0" i="0" u="none" strike="noStrike">
                          <a:solidFill>
                            <a:srgbClr val="000000"/>
                          </a:solidFill>
                          <a:effectLst/>
                          <a:latin typeface="Calibri" panose="020F0502020204030204" pitchFamily="34" charset="0"/>
                        </a:rPr>
                        <a:t>UC-Irvine</a:t>
                      </a:r>
                    </a:p>
                  </a:txBody>
                  <a:tcPr marL="6545" marR="6545" marT="6545" marB="0" anchor="ctr">
                    <a:lnL>
                      <a:noFill/>
                    </a:lnL>
                    <a:lnR>
                      <a:noFill/>
                    </a:lnR>
                    <a:lnT>
                      <a:noFill/>
                    </a:lnT>
                    <a:lnB>
                      <a:noFill/>
                    </a:lnB>
                    <a:solidFill>
                      <a:srgbClr val="E7E7E7"/>
                    </a:solidFill>
                  </a:tcPr>
                </a:tc>
                <a:tc>
                  <a:txBody>
                    <a:bodyPr/>
                    <a:lstStyle/>
                    <a:p>
                      <a:pPr algn="l" rtl="0" fontAlgn="b"/>
                      <a:r>
                        <a:rPr lang="en-US" sz="1050" b="0" i="0" u="none" strike="noStrike">
                          <a:solidFill>
                            <a:srgbClr val="000000"/>
                          </a:solidFill>
                          <a:effectLst/>
                          <a:latin typeface="Calibri" panose="020F0502020204030204" pitchFamily="34" charset="0"/>
                        </a:rPr>
                        <a:t>Univ of New Mexico</a:t>
                      </a:r>
                    </a:p>
                  </a:txBody>
                  <a:tcPr marL="6545" marR="6545" marT="6545" marB="0" anchor="ctr">
                    <a:lnL>
                      <a:noFill/>
                    </a:lnL>
                    <a:lnR>
                      <a:noFill/>
                    </a:lnR>
                    <a:lnT>
                      <a:noFill/>
                    </a:lnT>
                    <a:lnB>
                      <a:noFill/>
                    </a:lnB>
                    <a:solidFill>
                      <a:srgbClr val="E7E7E7"/>
                    </a:solidFill>
                  </a:tcPr>
                </a:tc>
                <a:extLst>
                  <a:ext uri="{0D108BD9-81ED-4DB2-BD59-A6C34878D82A}">
                    <a16:rowId xmlns:a16="http://schemas.microsoft.com/office/drawing/2014/main" val="3502349575"/>
                  </a:ext>
                </a:extLst>
              </a:tr>
              <a:tr h="222048">
                <a:tc>
                  <a:txBody>
                    <a:bodyPr/>
                    <a:lstStyle/>
                    <a:p>
                      <a:pPr algn="ctr" rtl="0" fontAlgn="b"/>
                      <a:r>
                        <a:rPr lang="en-US" sz="1050" b="0" i="0" u="none" strike="noStrike">
                          <a:solidFill>
                            <a:srgbClr val="000000"/>
                          </a:solidFill>
                          <a:effectLst/>
                          <a:latin typeface="Calibri" panose="020F0502020204030204" pitchFamily="34" charset="0"/>
                        </a:rPr>
                        <a:t>8</a:t>
                      </a:r>
                    </a:p>
                  </a:txBody>
                  <a:tcPr marL="6545" marR="6545" marT="6545" marB="0" anchor="ctr">
                    <a:lnL>
                      <a:noFill/>
                    </a:lnL>
                    <a:lnR>
                      <a:noFill/>
                    </a:lnR>
                    <a:lnT>
                      <a:noFill/>
                    </a:lnT>
                    <a:lnB>
                      <a:noFill/>
                    </a:lnB>
                    <a:solidFill>
                      <a:srgbClr val="FFFFFF"/>
                    </a:solidFill>
                  </a:tcPr>
                </a:tc>
                <a:tc>
                  <a:txBody>
                    <a:bodyPr/>
                    <a:lstStyle/>
                    <a:p>
                      <a:pPr algn="l" rtl="0" fontAlgn="b"/>
                      <a:r>
                        <a:rPr lang="en-US" sz="1050" b="0" i="0" u="none" strike="noStrike">
                          <a:solidFill>
                            <a:srgbClr val="000000"/>
                          </a:solidFill>
                          <a:effectLst/>
                          <a:latin typeface="Calibri" panose="020F0502020204030204" pitchFamily="34" charset="0"/>
                        </a:rPr>
                        <a:t>The Univ of Texas at Austin</a:t>
                      </a:r>
                    </a:p>
                  </a:txBody>
                  <a:tcPr marL="6545" marR="6545" marT="6545" marB="0" anchor="ctr">
                    <a:lnL>
                      <a:noFill/>
                    </a:lnL>
                    <a:lnR>
                      <a:noFill/>
                    </a:lnR>
                    <a:lnT>
                      <a:noFill/>
                    </a:lnT>
                    <a:lnB>
                      <a:noFill/>
                    </a:lnB>
                    <a:solidFill>
                      <a:srgbClr val="FFFFFF"/>
                    </a:solidFill>
                  </a:tcPr>
                </a:tc>
                <a:tc>
                  <a:txBody>
                    <a:bodyPr/>
                    <a:lstStyle/>
                    <a:p>
                      <a:pPr algn="l" rtl="0" fontAlgn="b"/>
                      <a:r>
                        <a:rPr lang="en-US" sz="1050" b="0" i="0" u="none" strike="noStrike">
                          <a:solidFill>
                            <a:srgbClr val="000000"/>
                          </a:solidFill>
                          <a:effectLst/>
                          <a:latin typeface="Calibri" panose="020F0502020204030204" pitchFamily="34" charset="0"/>
                        </a:rPr>
                        <a:t>The Univ of Texas at El Paso</a:t>
                      </a:r>
                    </a:p>
                  </a:txBody>
                  <a:tcPr marL="6545" marR="6545" marT="6545" marB="0" anchor="ctr">
                    <a:lnL>
                      <a:noFill/>
                    </a:lnL>
                    <a:lnR>
                      <a:noFill/>
                    </a:lnR>
                    <a:lnT>
                      <a:noFill/>
                    </a:lnT>
                    <a:lnB>
                      <a:noFill/>
                    </a:lnB>
                    <a:solidFill>
                      <a:srgbClr val="FFFFFF"/>
                    </a:solidFill>
                  </a:tcPr>
                </a:tc>
                <a:tc>
                  <a:txBody>
                    <a:bodyPr/>
                    <a:lstStyle/>
                    <a:p>
                      <a:pPr algn="l" rtl="0" fontAlgn="b"/>
                      <a:r>
                        <a:rPr lang="en-US" sz="1050" b="0" i="0" u="none" strike="noStrike">
                          <a:solidFill>
                            <a:srgbClr val="000000"/>
                          </a:solidFill>
                          <a:effectLst/>
                          <a:latin typeface="Calibri" panose="020F0502020204030204" pitchFamily="34" charset="0"/>
                        </a:rPr>
                        <a:t>Univ of Central Florida</a:t>
                      </a:r>
                    </a:p>
                  </a:txBody>
                  <a:tcPr marL="6545" marR="6545" marT="6545" marB="0" anchor="ctr">
                    <a:lnL>
                      <a:noFill/>
                    </a:lnL>
                    <a:lnR>
                      <a:noFill/>
                    </a:lnR>
                    <a:lnT>
                      <a:noFill/>
                    </a:lnT>
                    <a:lnB>
                      <a:noFill/>
                    </a:lnB>
                    <a:solidFill>
                      <a:srgbClr val="FFFFFF"/>
                    </a:solidFill>
                  </a:tcPr>
                </a:tc>
                <a:tc>
                  <a:txBody>
                    <a:bodyPr/>
                    <a:lstStyle/>
                    <a:p>
                      <a:pPr algn="l" rtl="0" fontAlgn="b"/>
                      <a:r>
                        <a:rPr lang="en-US" sz="1050" b="0" i="0" u="none" strike="noStrike" dirty="0">
                          <a:solidFill>
                            <a:srgbClr val="000000"/>
                          </a:solidFill>
                          <a:effectLst/>
                          <a:latin typeface="Calibri" panose="020F0502020204030204" pitchFamily="34" charset="0"/>
                        </a:rPr>
                        <a:t>Cal State Poly. </a:t>
                      </a:r>
                      <a:r>
                        <a:rPr lang="en-US" sz="1050" b="0" i="0" u="none" strike="noStrike" dirty="0" err="1">
                          <a:solidFill>
                            <a:srgbClr val="000000"/>
                          </a:solidFill>
                          <a:effectLst/>
                          <a:latin typeface="Calibri" panose="020F0502020204030204" pitchFamily="34" charset="0"/>
                        </a:rPr>
                        <a:t>Univ</a:t>
                      </a:r>
                      <a:r>
                        <a:rPr lang="en-US" sz="1050" b="0" i="0" u="none" strike="noStrike" dirty="0">
                          <a:solidFill>
                            <a:srgbClr val="000000"/>
                          </a:solidFill>
                          <a:effectLst/>
                          <a:latin typeface="Calibri" panose="020F0502020204030204" pitchFamily="34" charset="0"/>
                        </a:rPr>
                        <a:t>-Pomona</a:t>
                      </a:r>
                    </a:p>
                  </a:txBody>
                  <a:tcPr marL="6545" marR="6545" marT="6545" marB="0" anchor="ctr">
                    <a:lnL>
                      <a:noFill/>
                    </a:lnL>
                    <a:lnR>
                      <a:noFill/>
                    </a:lnR>
                    <a:lnT>
                      <a:noFill/>
                    </a:lnT>
                    <a:lnB>
                      <a:noFill/>
                    </a:lnB>
                    <a:solidFill>
                      <a:srgbClr val="FFFFFF"/>
                    </a:solidFill>
                  </a:tcPr>
                </a:tc>
                <a:tc>
                  <a:txBody>
                    <a:bodyPr/>
                    <a:lstStyle/>
                    <a:p>
                      <a:pPr algn="l" rtl="0" fontAlgn="b"/>
                      <a:r>
                        <a:rPr lang="en-US" sz="1050" b="0" i="0" u="none" strike="noStrike">
                          <a:solidFill>
                            <a:srgbClr val="000000"/>
                          </a:solidFill>
                          <a:effectLst/>
                          <a:latin typeface="Calibri" panose="020F0502020204030204" pitchFamily="34" charset="0"/>
                        </a:rPr>
                        <a:t>CSU-Long Beach</a:t>
                      </a:r>
                    </a:p>
                  </a:txBody>
                  <a:tcPr marL="6545" marR="6545" marT="6545" marB="0" anchor="ctr">
                    <a:lnL>
                      <a:noFill/>
                    </a:lnL>
                    <a:lnR>
                      <a:noFill/>
                    </a:lnR>
                    <a:lnT>
                      <a:noFill/>
                    </a:lnT>
                    <a:lnB>
                      <a:noFill/>
                    </a:lnB>
                    <a:solidFill>
                      <a:srgbClr val="FFFFFF"/>
                    </a:solidFill>
                  </a:tcPr>
                </a:tc>
                <a:tc>
                  <a:txBody>
                    <a:bodyPr/>
                    <a:lstStyle/>
                    <a:p>
                      <a:pPr algn="l" rtl="0" fontAlgn="b"/>
                      <a:r>
                        <a:rPr lang="en-US" sz="1050" b="0" i="0" u="none" strike="noStrike">
                          <a:solidFill>
                            <a:srgbClr val="000000"/>
                          </a:solidFill>
                          <a:effectLst/>
                          <a:latin typeface="Calibri" panose="020F0502020204030204" pitchFamily="34" charset="0"/>
                        </a:rPr>
                        <a:t>CSU-Northridge</a:t>
                      </a:r>
                    </a:p>
                  </a:txBody>
                  <a:tcPr marL="6545" marR="6545" marT="6545" marB="0" anchor="ctr">
                    <a:lnL>
                      <a:noFill/>
                    </a:lnL>
                    <a:lnR>
                      <a:noFill/>
                    </a:lnR>
                    <a:lnT>
                      <a:noFill/>
                    </a:lnT>
                    <a:lnB>
                      <a:noFill/>
                    </a:lnB>
                    <a:solidFill>
                      <a:srgbClr val="FFFFFF"/>
                    </a:solidFill>
                  </a:tcPr>
                </a:tc>
                <a:extLst>
                  <a:ext uri="{0D108BD9-81ED-4DB2-BD59-A6C34878D82A}">
                    <a16:rowId xmlns:a16="http://schemas.microsoft.com/office/drawing/2014/main" val="441781501"/>
                  </a:ext>
                </a:extLst>
              </a:tr>
              <a:tr h="222048">
                <a:tc>
                  <a:txBody>
                    <a:bodyPr/>
                    <a:lstStyle/>
                    <a:p>
                      <a:pPr algn="ctr" rtl="0" fontAlgn="b"/>
                      <a:r>
                        <a:rPr lang="en-US" sz="1050" b="0" i="0" u="none" strike="noStrike">
                          <a:solidFill>
                            <a:srgbClr val="000000"/>
                          </a:solidFill>
                          <a:effectLst/>
                          <a:latin typeface="Calibri" panose="020F0502020204030204" pitchFamily="34" charset="0"/>
                        </a:rPr>
                        <a:t>9</a:t>
                      </a:r>
                    </a:p>
                  </a:txBody>
                  <a:tcPr marL="6545" marR="6545" marT="6545" marB="0" anchor="ctr">
                    <a:lnL>
                      <a:noFill/>
                    </a:lnL>
                    <a:lnR>
                      <a:noFill/>
                    </a:lnR>
                    <a:lnT>
                      <a:noFill/>
                    </a:lnT>
                    <a:lnB>
                      <a:noFill/>
                    </a:lnB>
                    <a:solidFill>
                      <a:srgbClr val="E7E7E7"/>
                    </a:solidFill>
                  </a:tcPr>
                </a:tc>
                <a:tc>
                  <a:txBody>
                    <a:bodyPr/>
                    <a:lstStyle/>
                    <a:p>
                      <a:pPr algn="l" rtl="0" fontAlgn="b"/>
                      <a:r>
                        <a:rPr lang="en-US" sz="1050" b="0" i="0" u="none" strike="noStrike">
                          <a:solidFill>
                            <a:srgbClr val="000000"/>
                          </a:solidFill>
                          <a:effectLst/>
                          <a:latin typeface="Calibri" panose="020F0502020204030204" pitchFamily="34" charset="0"/>
                        </a:rPr>
                        <a:t>CSU-Long Beach</a:t>
                      </a:r>
                    </a:p>
                  </a:txBody>
                  <a:tcPr marL="6545" marR="6545" marT="6545" marB="0" anchor="ctr">
                    <a:lnL>
                      <a:noFill/>
                    </a:lnL>
                    <a:lnR>
                      <a:noFill/>
                    </a:lnR>
                    <a:lnT>
                      <a:noFill/>
                    </a:lnT>
                    <a:lnB>
                      <a:noFill/>
                    </a:lnB>
                    <a:solidFill>
                      <a:srgbClr val="E7E7E7"/>
                    </a:solidFill>
                  </a:tcPr>
                </a:tc>
                <a:tc>
                  <a:txBody>
                    <a:bodyPr/>
                    <a:lstStyle/>
                    <a:p>
                      <a:pPr algn="l" rtl="0" fontAlgn="b"/>
                      <a:r>
                        <a:rPr lang="en-US" sz="1050" b="0" i="0" u="none" strike="noStrike">
                          <a:solidFill>
                            <a:srgbClr val="000000"/>
                          </a:solidFill>
                          <a:effectLst/>
                          <a:latin typeface="Calibri" panose="020F0502020204030204" pitchFamily="34" charset="0"/>
                        </a:rPr>
                        <a:t>Texas A &amp; M Univ-College Station</a:t>
                      </a:r>
                    </a:p>
                  </a:txBody>
                  <a:tcPr marL="6545" marR="6545" marT="6545" marB="0" anchor="ctr">
                    <a:lnL>
                      <a:noFill/>
                    </a:lnL>
                    <a:lnR>
                      <a:noFill/>
                    </a:lnR>
                    <a:lnT>
                      <a:noFill/>
                    </a:lnT>
                    <a:lnB>
                      <a:noFill/>
                    </a:lnB>
                    <a:solidFill>
                      <a:srgbClr val="E7E7E7"/>
                    </a:solidFill>
                  </a:tcPr>
                </a:tc>
                <a:tc>
                  <a:txBody>
                    <a:bodyPr/>
                    <a:lstStyle/>
                    <a:p>
                      <a:pPr algn="l" rtl="0" fontAlgn="b"/>
                      <a:r>
                        <a:rPr lang="en-US" sz="1050" b="0" i="0" u="none" strike="noStrike">
                          <a:solidFill>
                            <a:srgbClr val="000000"/>
                          </a:solidFill>
                          <a:effectLst/>
                          <a:latin typeface="Calibri" panose="020F0502020204030204" pitchFamily="34" charset="0"/>
                        </a:rPr>
                        <a:t>Florida State Univ</a:t>
                      </a:r>
                    </a:p>
                  </a:txBody>
                  <a:tcPr marL="6545" marR="6545" marT="6545" marB="0" anchor="ctr">
                    <a:lnL>
                      <a:noFill/>
                    </a:lnL>
                    <a:lnR>
                      <a:noFill/>
                    </a:lnR>
                    <a:lnT>
                      <a:noFill/>
                    </a:lnT>
                    <a:lnB>
                      <a:noFill/>
                    </a:lnB>
                    <a:solidFill>
                      <a:srgbClr val="E7E7E7"/>
                    </a:solidFill>
                  </a:tcPr>
                </a:tc>
                <a:tc>
                  <a:txBody>
                    <a:bodyPr/>
                    <a:lstStyle/>
                    <a:p>
                      <a:pPr algn="l" rtl="0" fontAlgn="b"/>
                      <a:r>
                        <a:rPr lang="en-US" sz="1050" b="0" i="0" u="none" strike="noStrike">
                          <a:solidFill>
                            <a:srgbClr val="000000"/>
                          </a:solidFill>
                          <a:effectLst/>
                          <a:latin typeface="Calibri" panose="020F0502020204030204" pitchFamily="34" charset="0"/>
                        </a:rPr>
                        <a:t>The Univ of Texas at San Antonio</a:t>
                      </a:r>
                    </a:p>
                  </a:txBody>
                  <a:tcPr marL="6545" marR="6545" marT="6545" marB="0" anchor="ctr">
                    <a:lnL>
                      <a:noFill/>
                    </a:lnL>
                    <a:lnR>
                      <a:noFill/>
                    </a:lnR>
                    <a:lnT>
                      <a:noFill/>
                    </a:lnT>
                    <a:lnB>
                      <a:noFill/>
                    </a:lnB>
                    <a:solidFill>
                      <a:srgbClr val="E7E7E7"/>
                    </a:solidFill>
                  </a:tcPr>
                </a:tc>
                <a:tc>
                  <a:txBody>
                    <a:bodyPr/>
                    <a:lstStyle/>
                    <a:p>
                      <a:pPr algn="l" rtl="0" fontAlgn="b"/>
                      <a:r>
                        <a:rPr lang="en-US" sz="1050" b="0" i="0" u="none" strike="noStrike">
                          <a:solidFill>
                            <a:srgbClr val="000000"/>
                          </a:solidFill>
                          <a:effectLst/>
                          <a:latin typeface="Calibri" panose="020F0502020204030204" pitchFamily="34" charset="0"/>
                        </a:rPr>
                        <a:t>UC-Santa Barbara</a:t>
                      </a:r>
                    </a:p>
                  </a:txBody>
                  <a:tcPr marL="6545" marR="6545" marT="6545" marB="0" anchor="ctr">
                    <a:lnL>
                      <a:noFill/>
                    </a:lnL>
                    <a:lnR>
                      <a:noFill/>
                    </a:lnR>
                    <a:lnT>
                      <a:noFill/>
                    </a:lnT>
                    <a:lnB>
                      <a:noFill/>
                    </a:lnB>
                    <a:solidFill>
                      <a:srgbClr val="E7E7E7"/>
                    </a:solidFill>
                  </a:tcPr>
                </a:tc>
                <a:tc>
                  <a:txBody>
                    <a:bodyPr/>
                    <a:lstStyle/>
                    <a:p>
                      <a:pPr algn="l" rtl="0" fontAlgn="b"/>
                      <a:r>
                        <a:rPr lang="en-US" sz="1050" b="0" i="0" u="none" strike="noStrike">
                          <a:solidFill>
                            <a:srgbClr val="000000"/>
                          </a:solidFill>
                          <a:effectLst/>
                          <a:latin typeface="Calibri" panose="020F0502020204030204" pitchFamily="34" charset="0"/>
                        </a:rPr>
                        <a:t>Georgia State Univ</a:t>
                      </a:r>
                    </a:p>
                  </a:txBody>
                  <a:tcPr marL="6545" marR="6545" marT="6545" marB="0" anchor="ctr">
                    <a:lnL>
                      <a:noFill/>
                    </a:lnL>
                    <a:lnR>
                      <a:noFill/>
                    </a:lnR>
                    <a:lnT>
                      <a:noFill/>
                    </a:lnT>
                    <a:lnB>
                      <a:noFill/>
                    </a:lnB>
                    <a:solidFill>
                      <a:srgbClr val="E7E7E7"/>
                    </a:solidFill>
                  </a:tcPr>
                </a:tc>
                <a:extLst>
                  <a:ext uri="{0D108BD9-81ED-4DB2-BD59-A6C34878D82A}">
                    <a16:rowId xmlns:a16="http://schemas.microsoft.com/office/drawing/2014/main" val="89672525"/>
                  </a:ext>
                </a:extLst>
              </a:tr>
              <a:tr h="222048">
                <a:tc>
                  <a:txBody>
                    <a:bodyPr/>
                    <a:lstStyle/>
                    <a:p>
                      <a:pPr algn="ctr" rtl="0" fontAlgn="b"/>
                      <a:r>
                        <a:rPr lang="en-US" sz="1050" b="0" i="0" u="none" strike="noStrike">
                          <a:solidFill>
                            <a:srgbClr val="000000"/>
                          </a:solidFill>
                          <a:effectLst/>
                          <a:latin typeface="Calibri" panose="020F0502020204030204" pitchFamily="34" charset="0"/>
                        </a:rPr>
                        <a:t>10</a:t>
                      </a:r>
                    </a:p>
                  </a:txBody>
                  <a:tcPr marL="6545" marR="6545" marT="6545" marB="0" anchor="ctr">
                    <a:lnL>
                      <a:noFill/>
                    </a:lnL>
                    <a:lnR>
                      <a:noFill/>
                    </a:lnR>
                    <a:lnT>
                      <a:noFill/>
                    </a:lnT>
                    <a:lnB>
                      <a:noFill/>
                    </a:lnB>
                    <a:solidFill>
                      <a:srgbClr val="FFFFFF"/>
                    </a:solidFill>
                  </a:tcPr>
                </a:tc>
                <a:tc>
                  <a:txBody>
                    <a:bodyPr/>
                    <a:lstStyle/>
                    <a:p>
                      <a:pPr algn="l" rtl="0" fontAlgn="b"/>
                      <a:r>
                        <a:rPr lang="en-US" sz="1050" b="0" i="0" u="none" strike="noStrike">
                          <a:solidFill>
                            <a:srgbClr val="000000"/>
                          </a:solidFill>
                          <a:effectLst/>
                          <a:latin typeface="Calibri" panose="020F0502020204030204" pitchFamily="34" charset="0"/>
                        </a:rPr>
                        <a:t>Arizona State Univ-Tempe</a:t>
                      </a:r>
                    </a:p>
                  </a:txBody>
                  <a:tcPr marL="6545" marR="6545" marT="6545" marB="0" anchor="ctr">
                    <a:lnL>
                      <a:noFill/>
                    </a:lnL>
                    <a:lnR>
                      <a:noFill/>
                    </a:lnR>
                    <a:lnT>
                      <a:noFill/>
                    </a:lnT>
                    <a:lnB>
                      <a:noFill/>
                    </a:lnB>
                    <a:solidFill>
                      <a:srgbClr val="FFFFFF"/>
                    </a:solidFill>
                  </a:tcPr>
                </a:tc>
                <a:tc>
                  <a:txBody>
                    <a:bodyPr/>
                    <a:lstStyle/>
                    <a:p>
                      <a:pPr algn="l" rtl="0" fontAlgn="b"/>
                      <a:r>
                        <a:rPr lang="en-US" sz="1050" b="0" i="0" u="none" strike="noStrike">
                          <a:solidFill>
                            <a:srgbClr val="000000"/>
                          </a:solidFill>
                          <a:effectLst/>
                          <a:latin typeface="Calibri" panose="020F0502020204030204" pitchFamily="34" charset="0"/>
                        </a:rPr>
                        <a:t>CSU-San Bernardino</a:t>
                      </a:r>
                    </a:p>
                  </a:txBody>
                  <a:tcPr marL="6545" marR="6545" marT="6545" marB="0" anchor="ctr">
                    <a:lnL>
                      <a:noFill/>
                    </a:lnL>
                    <a:lnR>
                      <a:noFill/>
                    </a:lnR>
                    <a:lnT>
                      <a:noFill/>
                    </a:lnT>
                    <a:lnB>
                      <a:noFill/>
                    </a:lnB>
                    <a:solidFill>
                      <a:srgbClr val="FFFFFF"/>
                    </a:solidFill>
                  </a:tcPr>
                </a:tc>
                <a:tc>
                  <a:txBody>
                    <a:bodyPr/>
                    <a:lstStyle/>
                    <a:p>
                      <a:pPr algn="l" rtl="0" fontAlgn="b"/>
                      <a:r>
                        <a:rPr lang="en-US" sz="1050" b="0" i="0" u="none" strike="noStrike">
                          <a:solidFill>
                            <a:srgbClr val="000000"/>
                          </a:solidFill>
                          <a:effectLst/>
                          <a:latin typeface="Calibri" panose="020F0502020204030204" pitchFamily="34" charset="0"/>
                        </a:rPr>
                        <a:t>Univ of Arizona</a:t>
                      </a:r>
                    </a:p>
                  </a:txBody>
                  <a:tcPr marL="6545" marR="6545" marT="6545" marB="0" anchor="ctr">
                    <a:lnL>
                      <a:noFill/>
                    </a:lnL>
                    <a:lnR>
                      <a:noFill/>
                    </a:lnR>
                    <a:lnT>
                      <a:noFill/>
                    </a:lnT>
                    <a:lnB>
                      <a:noFill/>
                    </a:lnB>
                    <a:solidFill>
                      <a:srgbClr val="FFFFFF"/>
                    </a:solidFill>
                  </a:tcPr>
                </a:tc>
                <a:tc>
                  <a:txBody>
                    <a:bodyPr/>
                    <a:lstStyle/>
                    <a:p>
                      <a:pPr algn="l" rtl="0" fontAlgn="b"/>
                      <a:r>
                        <a:rPr lang="en-US" sz="1050" b="0" i="0" u="none" strike="noStrike">
                          <a:solidFill>
                            <a:srgbClr val="000000"/>
                          </a:solidFill>
                          <a:effectLst/>
                          <a:latin typeface="Calibri" panose="020F0502020204030204" pitchFamily="34" charset="0"/>
                        </a:rPr>
                        <a:t>San Diego State Univ</a:t>
                      </a:r>
                    </a:p>
                  </a:txBody>
                  <a:tcPr marL="6545" marR="6545" marT="6545" marB="0" anchor="ctr">
                    <a:lnL>
                      <a:noFill/>
                    </a:lnL>
                    <a:lnR>
                      <a:noFill/>
                    </a:lnR>
                    <a:lnT>
                      <a:noFill/>
                    </a:lnT>
                    <a:lnB>
                      <a:noFill/>
                    </a:lnB>
                    <a:solidFill>
                      <a:srgbClr val="FFFFFF"/>
                    </a:solidFill>
                  </a:tcPr>
                </a:tc>
                <a:tc>
                  <a:txBody>
                    <a:bodyPr/>
                    <a:lstStyle/>
                    <a:p>
                      <a:pPr algn="l" rtl="0" fontAlgn="b"/>
                      <a:r>
                        <a:rPr lang="en-US" sz="1050" b="0" i="0" u="none" strike="noStrike">
                          <a:solidFill>
                            <a:srgbClr val="000000"/>
                          </a:solidFill>
                          <a:effectLst/>
                          <a:latin typeface="Calibri" panose="020F0502020204030204" pitchFamily="34" charset="0"/>
                        </a:rPr>
                        <a:t>Univ of South Florida</a:t>
                      </a:r>
                    </a:p>
                  </a:txBody>
                  <a:tcPr marL="6545" marR="6545" marT="6545" marB="0" anchor="ctr">
                    <a:lnL>
                      <a:noFill/>
                    </a:lnL>
                    <a:lnR>
                      <a:noFill/>
                    </a:lnR>
                    <a:lnT>
                      <a:noFill/>
                    </a:lnT>
                    <a:lnB>
                      <a:noFill/>
                    </a:lnB>
                    <a:solidFill>
                      <a:srgbClr val="FFFFFF"/>
                    </a:solidFill>
                  </a:tcPr>
                </a:tc>
                <a:tc>
                  <a:txBody>
                    <a:bodyPr/>
                    <a:lstStyle/>
                    <a:p>
                      <a:pPr algn="l" rtl="0" fontAlgn="b"/>
                      <a:r>
                        <a:rPr lang="en-US" sz="1050" b="0" i="0" u="none" strike="noStrike">
                          <a:solidFill>
                            <a:srgbClr val="000000"/>
                          </a:solidFill>
                          <a:effectLst/>
                          <a:latin typeface="Calibri" panose="020F0502020204030204" pitchFamily="34" charset="0"/>
                        </a:rPr>
                        <a:t>The Univ of Texas at El Paso</a:t>
                      </a:r>
                    </a:p>
                  </a:txBody>
                  <a:tcPr marL="6545" marR="6545" marT="6545" marB="0" anchor="ctr">
                    <a:lnL>
                      <a:noFill/>
                    </a:lnL>
                    <a:lnR>
                      <a:noFill/>
                    </a:lnR>
                    <a:lnT>
                      <a:noFill/>
                    </a:lnT>
                    <a:lnB>
                      <a:noFill/>
                    </a:lnB>
                    <a:solidFill>
                      <a:srgbClr val="FFFFFF"/>
                    </a:solidFill>
                  </a:tcPr>
                </a:tc>
                <a:extLst>
                  <a:ext uri="{0D108BD9-81ED-4DB2-BD59-A6C34878D82A}">
                    <a16:rowId xmlns:a16="http://schemas.microsoft.com/office/drawing/2014/main" val="1795289765"/>
                  </a:ext>
                </a:extLst>
              </a:tr>
              <a:tr h="222048">
                <a:tc>
                  <a:txBody>
                    <a:bodyPr/>
                    <a:lstStyle/>
                    <a:p>
                      <a:pPr algn="ctr" rtl="0" fontAlgn="b"/>
                      <a:r>
                        <a:rPr lang="en-US" sz="1050" b="0" i="0" u="none" strike="noStrike">
                          <a:solidFill>
                            <a:srgbClr val="000000"/>
                          </a:solidFill>
                          <a:effectLst/>
                          <a:latin typeface="Calibri" panose="020F0502020204030204" pitchFamily="34" charset="0"/>
                        </a:rPr>
                        <a:t>11</a:t>
                      </a:r>
                    </a:p>
                  </a:txBody>
                  <a:tcPr marL="6545" marR="6545" marT="6545" marB="0" anchor="ctr">
                    <a:lnL>
                      <a:noFill/>
                    </a:lnL>
                    <a:lnR>
                      <a:noFill/>
                    </a:lnR>
                    <a:lnT>
                      <a:noFill/>
                    </a:lnT>
                    <a:lnB>
                      <a:noFill/>
                    </a:lnB>
                    <a:solidFill>
                      <a:srgbClr val="E7E7E7"/>
                    </a:solidFill>
                  </a:tcPr>
                </a:tc>
                <a:tc>
                  <a:txBody>
                    <a:bodyPr/>
                    <a:lstStyle/>
                    <a:p>
                      <a:pPr algn="l" rtl="0" fontAlgn="b"/>
                      <a:r>
                        <a:rPr lang="en-US" sz="1050" b="0" i="0" u="none" strike="noStrike">
                          <a:solidFill>
                            <a:srgbClr val="000000"/>
                          </a:solidFill>
                          <a:effectLst/>
                          <a:latin typeface="Calibri" panose="020F0502020204030204" pitchFamily="34" charset="0"/>
                        </a:rPr>
                        <a:t>The Univ of Texas Rio Grande Valley</a:t>
                      </a:r>
                    </a:p>
                  </a:txBody>
                  <a:tcPr marL="6545" marR="6545" marT="6545" marB="0" anchor="ctr">
                    <a:lnL>
                      <a:noFill/>
                    </a:lnL>
                    <a:lnR>
                      <a:noFill/>
                    </a:lnR>
                    <a:lnT>
                      <a:noFill/>
                    </a:lnT>
                    <a:lnB>
                      <a:noFill/>
                    </a:lnB>
                    <a:solidFill>
                      <a:srgbClr val="E7E7E7"/>
                    </a:solidFill>
                  </a:tcPr>
                </a:tc>
                <a:tc>
                  <a:txBody>
                    <a:bodyPr/>
                    <a:lstStyle/>
                    <a:p>
                      <a:pPr algn="l" rtl="0" fontAlgn="b"/>
                      <a:r>
                        <a:rPr lang="en-US" sz="1050" b="0" i="0" u="none" strike="noStrike">
                          <a:solidFill>
                            <a:srgbClr val="000000"/>
                          </a:solidFill>
                          <a:effectLst/>
                          <a:latin typeface="Calibri" panose="020F0502020204030204" pitchFamily="34" charset="0"/>
                        </a:rPr>
                        <a:t>UC-San Diego</a:t>
                      </a:r>
                    </a:p>
                  </a:txBody>
                  <a:tcPr marL="6545" marR="6545" marT="6545" marB="0" anchor="ctr">
                    <a:lnL>
                      <a:noFill/>
                    </a:lnL>
                    <a:lnR>
                      <a:noFill/>
                    </a:lnR>
                    <a:lnT>
                      <a:noFill/>
                    </a:lnT>
                    <a:lnB>
                      <a:noFill/>
                    </a:lnB>
                    <a:solidFill>
                      <a:srgbClr val="E7E7E7"/>
                    </a:solidFill>
                  </a:tcPr>
                </a:tc>
                <a:tc>
                  <a:txBody>
                    <a:bodyPr/>
                    <a:lstStyle/>
                    <a:p>
                      <a:pPr algn="l" rtl="0" fontAlgn="b"/>
                      <a:r>
                        <a:rPr lang="en-US" sz="1050" b="0" i="0" u="none" strike="noStrike">
                          <a:solidFill>
                            <a:srgbClr val="000000"/>
                          </a:solidFill>
                          <a:effectLst/>
                          <a:latin typeface="Calibri" panose="020F0502020204030204" pitchFamily="34" charset="0"/>
                        </a:rPr>
                        <a:t>UC-San Diego</a:t>
                      </a:r>
                    </a:p>
                  </a:txBody>
                  <a:tcPr marL="6545" marR="6545" marT="6545" marB="0" anchor="ctr">
                    <a:lnL>
                      <a:noFill/>
                    </a:lnL>
                    <a:lnR>
                      <a:noFill/>
                    </a:lnR>
                    <a:lnT>
                      <a:noFill/>
                    </a:lnT>
                    <a:lnB>
                      <a:noFill/>
                    </a:lnB>
                    <a:solidFill>
                      <a:srgbClr val="E7E7E7"/>
                    </a:solidFill>
                  </a:tcPr>
                </a:tc>
                <a:tc>
                  <a:txBody>
                    <a:bodyPr/>
                    <a:lstStyle/>
                    <a:p>
                      <a:pPr algn="l" rtl="0" fontAlgn="b"/>
                      <a:r>
                        <a:rPr lang="en-US" sz="1050" b="0" i="0" u="none" strike="noStrike">
                          <a:solidFill>
                            <a:srgbClr val="000000"/>
                          </a:solidFill>
                          <a:effectLst/>
                          <a:latin typeface="Calibri" panose="020F0502020204030204" pitchFamily="34" charset="0"/>
                        </a:rPr>
                        <a:t>UC-Berkeley</a:t>
                      </a:r>
                    </a:p>
                  </a:txBody>
                  <a:tcPr marL="6545" marR="6545" marT="6545" marB="0" anchor="ctr">
                    <a:lnL>
                      <a:noFill/>
                    </a:lnL>
                    <a:lnR>
                      <a:noFill/>
                    </a:lnR>
                    <a:lnT>
                      <a:noFill/>
                    </a:lnT>
                    <a:lnB>
                      <a:noFill/>
                    </a:lnB>
                    <a:solidFill>
                      <a:srgbClr val="E7E7E7"/>
                    </a:solidFill>
                  </a:tcPr>
                </a:tc>
                <a:tc>
                  <a:txBody>
                    <a:bodyPr/>
                    <a:lstStyle/>
                    <a:p>
                      <a:pPr algn="l" rtl="0" fontAlgn="b"/>
                      <a:r>
                        <a:rPr lang="en-US" sz="1050" b="0" i="0" u="none" strike="noStrike">
                          <a:solidFill>
                            <a:srgbClr val="000000"/>
                          </a:solidFill>
                          <a:effectLst/>
                          <a:latin typeface="Calibri" panose="020F0502020204030204" pitchFamily="34" charset="0"/>
                        </a:rPr>
                        <a:t>CSU-Fresno</a:t>
                      </a:r>
                    </a:p>
                  </a:txBody>
                  <a:tcPr marL="6545" marR="6545" marT="6545" marB="0" anchor="ctr">
                    <a:lnL>
                      <a:noFill/>
                    </a:lnL>
                    <a:lnR>
                      <a:noFill/>
                    </a:lnR>
                    <a:lnT>
                      <a:noFill/>
                    </a:lnT>
                    <a:lnB>
                      <a:noFill/>
                    </a:lnB>
                    <a:solidFill>
                      <a:srgbClr val="E7E7E7"/>
                    </a:solidFill>
                  </a:tcPr>
                </a:tc>
                <a:tc>
                  <a:txBody>
                    <a:bodyPr/>
                    <a:lstStyle/>
                    <a:p>
                      <a:pPr algn="l" rtl="0" fontAlgn="b"/>
                      <a:r>
                        <a:rPr lang="en-US" sz="1050" b="0" i="0" u="none" strike="noStrike" dirty="0">
                          <a:solidFill>
                            <a:srgbClr val="000000"/>
                          </a:solidFill>
                          <a:effectLst/>
                          <a:latin typeface="Calibri" panose="020F0502020204030204" pitchFamily="34" charset="0"/>
                        </a:rPr>
                        <a:t>S. Illinois </a:t>
                      </a:r>
                      <a:r>
                        <a:rPr lang="en-US" sz="1050" b="0" i="0" u="none" strike="noStrike" dirty="0" err="1">
                          <a:solidFill>
                            <a:srgbClr val="000000"/>
                          </a:solidFill>
                          <a:effectLst/>
                          <a:latin typeface="Calibri" panose="020F0502020204030204" pitchFamily="34" charset="0"/>
                        </a:rPr>
                        <a:t>Univ</a:t>
                      </a:r>
                      <a:r>
                        <a:rPr lang="en-US" sz="1050" b="0" i="0" u="none" strike="noStrike" dirty="0">
                          <a:solidFill>
                            <a:srgbClr val="000000"/>
                          </a:solidFill>
                          <a:effectLst/>
                          <a:latin typeface="Calibri" panose="020F0502020204030204" pitchFamily="34" charset="0"/>
                        </a:rPr>
                        <a:t>-Carbondale</a:t>
                      </a:r>
                    </a:p>
                  </a:txBody>
                  <a:tcPr marL="6545" marR="6545" marT="6545" marB="0" anchor="ctr">
                    <a:lnL>
                      <a:noFill/>
                    </a:lnL>
                    <a:lnR>
                      <a:noFill/>
                    </a:lnR>
                    <a:lnT>
                      <a:noFill/>
                    </a:lnT>
                    <a:lnB>
                      <a:noFill/>
                    </a:lnB>
                    <a:solidFill>
                      <a:srgbClr val="E7E7E7"/>
                    </a:solidFill>
                  </a:tcPr>
                </a:tc>
                <a:extLst>
                  <a:ext uri="{0D108BD9-81ED-4DB2-BD59-A6C34878D82A}">
                    <a16:rowId xmlns:a16="http://schemas.microsoft.com/office/drawing/2014/main" val="3967836389"/>
                  </a:ext>
                </a:extLst>
              </a:tr>
              <a:tr h="222048">
                <a:tc>
                  <a:txBody>
                    <a:bodyPr/>
                    <a:lstStyle/>
                    <a:p>
                      <a:pPr algn="ctr" rtl="0" fontAlgn="b"/>
                      <a:r>
                        <a:rPr lang="en-US" sz="1050" b="0" i="0" u="none" strike="noStrike">
                          <a:solidFill>
                            <a:srgbClr val="000000"/>
                          </a:solidFill>
                          <a:effectLst/>
                          <a:latin typeface="Calibri" panose="020F0502020204030204" pitchFamily="34" charset="0"/>
                        </a:rPr>
                        <a:t>12</a:t>
                      </a:r>
                    </a:p>
                  </a:txBody>
                  <a:tcPr marL="6545" marR="6545" marT="6545" marB="0" anchor="ctr">
                    <a:lnL>
                      <a:noFill/>
                    </a:lnL>
                    <a:lnR>
                      <a:noFill/>
                    </a:lnR>
                    <a:lnT>
                      <a:noFill/>
                    </a:lnT>
                    <a:lnB>
                      <a:noFill/>
                    </a:lnB>
                    <a:solidFill>
                      <a:srgbClr val="FFFFFF"/>
                    </a:solidFill>
                  </a:tcPr>
                </a:tc>
                <a:tc>
                  <a:txBody>
                    <a:bodyPr/>
                    <a:lstStyle/>
                    <a:p>
                      <a:pPr algn="l" rtl="0" fontAlgn="b"/>
                      <a:r>
                        <a:rPr lang="en-US" sz="1050" b="0" i="0" u="none" strike="noStrike">
                          <a:solidFill>
                            <a:srgbClr val="000000"/>
                          </a:solidFill>
                          <a:effectLst/>
                          <a:latin typeface="Calibri" panose="020F0502020204030204" pitchFamily="34" charset="0"/>
                        </a:rPr>
                        <a:t>The Univ of Texas at San Antonio</a:t>
                      </a:r>
                    </a:p>
                  </a:txBody>
                  <a:tcPr marL="6545" marR="6545" marT="6545" marB="0" anchor="ctr">
                    <a:lnL>
                      <a:noFill/>
                    </a:lnL>
                    <a:lnR>
                      <a:noFill/>
                    </a:lnR>
                    <a:lnT>
                      <a:noFill/>
                    </a:lnT>
                    <a:lnB>
                      <a:noFill/>
                    </a:lnB>
                    <a:solidFill>
                      <a:srgbClr val="FFFFFF"/>
                    </a:solidFill>
                  </a:tcPr>
                </a:tc>
                <a:tc>
                  <a:txBody>
                    <a:bodyPr/>
                    <a:lstStyle/>
                    <a:p>
                      <a:pPr algn="l" rtl="0" fontAlgn="b"/>
                      <a:r>
                        <a:rPr lang="en-US" sz="1050" b="0" i="0" u="none" strike="noStrike">
                          <a:solidFill>
                            <a:srgbClr val="000000"/>
                          </a:solidFill>
                          <a:effectLst/>
                          <a:latin typeface="Calibri" panose="020F0502020204030204" pitchFamily="34" charset="0"/>
                        </a:rPr>
                        <a:t>United States Naval Academy</a:t>
                      </a:r>
                    </a:p>
                  </a:txBody>
                  <a:tcPr marL="6545" marR="6545" marT="6545" marB="0" anchor="ctr">
                    <a:lnL>
                      <a:noFill/>
                    </a:lnL>
                    <a:lnR>
                      <a:noFill/>
                    </a:lnR>
                    <a:lnT>
                      <a:noFill/>
                    </a:lnT>
                    <a:lnB>
                      <a:noFill/>
                    </a:lnB>
                    <a:solidFill>
                      <a:srgbClr val="FFFFFF"/>
                    </a:solidFill>
                  </a:tcPr>
                </a:tc>
                <a:tc>
                  <a:txBody>
                    <a:bodyPr/>
                    <a:lstStyle/>
                    <a:p>
                      <a:pPr algn="l" rtl="0" fontAlgn="b"/>
                      <a:r>
                        <a:rPr lang="en-US" sz="1050" b="0" i="0" u="none" strike="noStrike">
                          <a:solidFill>
                            <a:srgbClr val="000000"/>
                          </a:solidFill>
                          <a:effectLst/>
                          <a:latin typeface="Calibri" panose="020F0502020204030204" pitchFamily="34" charset="0"/>
                        </a:rPr>
                        <a:t>Texas A &amp; M Univ-College Station</a:t>
                      </a:r>
                    </a:p>
                  </a:txBody>
                  <a:tcPr marL="6545" marR="6545" marT="6545" marB="0" anchor="ctr">
                    <a:lnL>
                      <a:noFill/>
                    </a:lnL>
                    <a:lnR>
                      <a:noFill/>
                    </a:lnR>
                    <a:lnT>
                      <a:noFill/>
                    </a:lnT>
                    <a:lnB>
                      <a:noFill/>
                    </a:lnB>
                    <a:solidFill>
                      <a:srgbClr val="FFFFFF"/>
                    </a:solidFill>
                  </a:tcPr>
                </a:tc>
                <a:tc>
                  <a:txBody>
                    <a:bodyPr/>
                    <a:lstStyle/>
                    <a:p>
                      <a:pPr algn="l" rtl="0" fontAlgn="b"/>
                      <a:r>
                        <a:rPr lang="en-US" sz="1050" b="0" i="0" u="none" strike="noStrike">
                          <a:solidFill>
                            <a:srgbClr val="000000"/>
                          </a:solidFill>
                          <a:effectLst/>
                          <a:latin typeface="Calibri" panose="020F0502020204030204" pitchFamily="34" charset="0"/>
                        </a:rPr>
                        <a:t>The Univ of Texas at El Paso</a:t>
                      </a:r>
                    </a:p>
                  </a:txBody>
                  <a:tcPr marL="6545" marR="6545" marT="6545" marB="0" anchor="ctr">
                    <a:lnL>
                      <a:noFill/>
                    </a:lnL>
                    <a:lnR>
                      <a:noFill/>
                    </a:lnR>
                    <a:lnT>
                      <a:noFill/>
                    </a:lnT>
                    <a:lnB>
                      <a:noFill/>
                    </a:lnB>
                    <a:solidFill>
                      <a:srgbClr val="FFFFFF"/>
                    </a:solidFill>
                  </a:tcPr>
                </a:tc>
                <a:tc>
                  <a:txBody>
                    <a:bodyPr/>
                    <a:lstStyle/>
                    <a:p>
                      <a:pPr algn="l" rtl="0" fontAlgn="b"/>
                      <a:r>
                        <a:rPr lang="en-US" sz="1050" b="0" i="0" u="none" strike="noStrike">
                          <a:solidFill>
                            <a:srgbClr val="000000"/>
                          </a:solidFill>
                          <a:effectLst/>
                          <a:latin typeface="Calibri" panose="020F0502020204030204" pitchFamily="34" charset="0"/>
                        </a:rPr>
                        <a:t>Univ of Maryland-College Park</a:t>
                      </a:r>
                    </a:p>
                  </a:txBody>
                  <a:tcPr marL="6545" marR="6545" marT="6545" marB="0" anchor="ctr">
                    <a:lnL>
                      <a:noFill/>
                    </a:lnL>
                    <a:lnR>
                      <a:noFill/>
                    </a:lnR>
                    <a:lnT>
                      <a:noFill/>
                    </a:lnT>
                    <a:lnB>
                      <a:noFill/>
                    </a:lnB>
                    <a:solidFill>
                      <a:srgbClr val="FFFFFF"/>
                    </a:solidFill>
                  </a:tcPr>
                </a:tc>
                <a:tc>
                  <a:txBody>
                    <a:bodyPr/>
                    <a:lstStyle/>
                    <a:p>
                      <a:pPr algn="l" rtl="0" fontAlgn="b"/>
                      <a:r>
                        <a:rPr lang="en-US" sz="1050" b="0" i="0" u="none" strike="noStrike">
                          <a:solidFill>
                            <a:srgbClr val="000000"/>
                          </a:solidFill>
                          <a:effectLst/>
                          <a:latin typeface="Calibri" panose="020F0502020204030204" pitchFamily="34" charset="0"/>
                        </a:rPr>
                        <a:t>CSU-Los Angeles</a:t>
                      </a:r>
                    </a:p>
                  </a:txBody>
                  <a:tcPr marL="6545" marR="6545" marT="6545" marB="0" anchor="ctr">
                    <a:lnL>
                      <a:noFill/>
                    </a:lnL>
                    <a:lnR>
                      <a:noFill/>
                    </a:lnR>
                    <a:lnT>
                      <a:noFill/>
                    </a:lnT>
                    <a:lnB>
                      <a:noFill/>
                    </a:lnB>
                    <a:solidFill>
                      <a:srgbClr val="FFFFFF"/>
                    </a:solidFill>
                  </a:tcPr>
                </a:tc>
                <a:extLst>
                  <a:ext uri="{0D108BD9-81ED-4DB2-BD59-A6C34878D82A}">
                    <a16:rowId xmlns:a16="http://schemas.microsoft.com/office/drawing/2014/main" val="4045578915"/>
                  </a:ext>
                </a:extLst>
              </a:tr>
              <a:tr h="222048">
                <a:tc>
                  <a:txBody>
                    <a:bodyPr/>
                    <a:lstStyle/>
                    <a:p>
                      <a:pPr algn="ctr" rtl="0" fontAlgn="b"/>
                      <a:r>
                        <a:rPr lang="en-US" sz="1050" b="0" i="0" u="none" strike="noStrike">
                          <a:solidFill>
                            <a:srgbClr val="000000"/>
                          </a:solidFill>
                          <a:effectLst/>
                          <a:latin typeface="Calibri" panose="020F0502020204030204" pitchFamily="34" charset="0"/>
                        </a:rPr>
                        <a:t>13</a:t>
                      </a:r>
                    </a:p>
                  </a:txBody>
                  <a:tcPr marL="6545" marR="6545" marT="6545" marB="0" anchor="ctr">
                    <a:lnL>
                      <a:noFill/>
                    </a:lnL>
                    <a:lnR>
                      <a:noFill/>
                    </a:lnR>
                    <a:lnT>
                      <a:noFill/>
                    </a:lnT>
                    <a:lnB>
                      <a:noFill/>
                    </a:lnB>
                    <a:solidFill>
                      <a:srgbClr val="E7E7E7"/>
                    </a:solidFill>
                  </a:tcPr>
                </a:tc>
                <a:tc>
                  <a:txBody>
                    <a:bodyPr/>
                    <a:lstStyle/>
                    <a:p>
                      <a:pPr algn="l" rtl="0" fontAlgn="b"/>
                      <a:r>
                        <a:rPr lang="en-US" sz="1050" b="0" i="0" u="none" strike="noStrike" dirty="0">
                          <a:solidFill>
                            <a:srgbClr val="000000"/>
                          </a:solidFill>
                          <a:effectLst/>
                          <a:latin typeface="Calibri" panose="020F0502020204030204" pitchFamily="34" charset="0"/>
                        </a:rPr>
                        <a:t>Cal Poly. State </a:t>
                      </a:r>
                      <a:r>
                        <a:rPr lang="en-US" sz="1050" b="0" i="0" u="none" strike="noStrike" dirty="0" err="1">
                          <a:solidFill>
                            <a:srgbClr val="000000"/>
                          </a:solidFill>
                          <a:effectLst/>
                          <a:latin typeface="Calibri" panose="020F0502020204030204" pitchFamily="34" charset="0"/>
                        </a:rPr>
                        <a:t>Univ</a:t>
                      </a:r>
                      <a:r>
                        <a:rPr lang="en-US" sz="1050" b="0" i="0" u="none" strike="noStrike" dirty="0">
                          <a:solidFill>
                            <a:srgbClr val="000000"/>
                          </a:solidFill>
                          <a:effectLst/>
                          <a:latin typeface="Calibri" panose="020F0502020204030204" pitchFamily="34" charset="0"/>
                        </a:rPr>
                        <a:t>-San Luis Obispo</a:t>
                      </a:r>
                    </a:p>
                  </a:txBody>
                  <a:tcPr marL="6545" marR="6545" marT="6545" marB="0" anchor="ctr">
                    <a:lnL>
                      <a:noFill/>
                    </a:lnL>
                    <a:lnR>
                      <a:noFill/>
                    </a:lnR>
                    <a:lnT>
                      <a:noFill/>
                    </a:lnT>
                    <a:lnB>
                      <a:noFill/>
                    </a:lnB>
                    <a:solidFill>
                      <a:srgbClr val="E7E7E7"/>
                    </a:solidFill>
                  </a:tcPr>
                </a:tc>
                <a:tc>
                  <a:txBody>
                    <a:bodyPr/>
                    <a:lstStyle/>
                    <a:p>
                      <a:pPr algn="l" rtl="0" fontAlgn="b"/>
                      <a:r>
                        <a:rPr lang="en-US" sz="1050" b="0" i="0" u="none" strike="noStrike">
                          <a:solidFill>
                            <a:srgbClr val="000000"/>
                          </a:solidFill>
                          <a:effectLst/>
                          <a:latin typeface="Calibri" panose="020F0502020204030204" pitchFamily="34" charset="0"/>
                        </a:rPr>
                        <a:t>Georgia State Univ</a:t>
                      </a:r>
                    </a:p>
                  </a:txBody>
                  <a:tcPr marL="6545" marR="6545" marT="6545" marB="0" anchor="ctr">
                    <a:lnL>
                      <a:noFill/>
                    </a:lnL>
                    <a:lnR>
                      <a:noFill/>
                    </a:lnR>
                    <a:lnT>
                      <a:noFill/>
                    </a:lnT>
                    <a:lnB>
                      <a:noFill/>
                    </a:lnB>
                    <a:solidFill>
                      <a:srgbClr val="E7E7E7"/>
                    </a:solidFill>
                  </a:tcPr>
                </a:tc>
                <a:tc>
                  <a:txBody>
                    <a:bodyPr/>
                    <a:lstStyle/>
                    <a:p>
                      <a:pPr algn="l" rtl="0" fontAlgn="b"/>
                      <a:r>
                        <a:rPr lang="en-US" sz="1050" b="0" i="0" u="none" strike="noStrike">
                          <a:solidFill>
                            <a:srgbClr val="000000"/>
                          </a:solidFill>
                          <a:effectLst/>
                          <a:latin typeface="Calibri" panose="020F0502020204030204" pitchFamily="34" charset="0"/>
                        </a:rPr>
                        <a:t>UC-Los Angeles</a:t>
                      </a:r>
                    </a:p>
                  </a:txBody>
                  <a:tcPr marL="6545" marR="6545" marT="6545" marB="0" anchor="ctr">
                    <a:lnL>
                      <a:noFill/>
                    </a:lnL>
                    <a:lnR>
                      <a:noFill/>
                    </a:lnR>
                    <a:lnT>
                      <a:noFill/>
                    </a:lnT>
                    <a:lnB>
                      <a:noFill/>
                    </a:lnB>
                    <a:solidFill>
                      <a:srgbClr val="E7E7E7"/>
                    </a:solidFill>
                  </a:tcPr>
                </a:tc>
                <a:tc>
                  <a:txBody>
                    <a:bodyPr/>
                    <a:lstStyle/>
                    <a:p>
                      <a:pPr algn="l" rtl="0" fontAlgn="b"/>
                      <a:r>
                        <a:rPr lang="en-US" sz="1050" b="0" i="0" u="none" strike="noStrike">
                          <a:solidFill>
                            <a:srgbClr val="000000"/>
                          </a:solidFill>
                          <a:effectLst/>
                          <a:latin typeface="Calibri" panose="020F0502020204030204" pitchFamily="34" charset="0"/>
                        </a:rPr>
                        <a:t>UC-San Diego</a:t>
                      </a:r>
                    </a:p>
                  </a:txBody>
                  <a:tcPr marL="6545" marR="6545" marT="6545" marB="0" anchor="ctr">
                    <a:lnL>
                      <a:noFill/>
                    </a:lnL>
                    <a:lnR>
                      <a:noFill/>
                    </a:lnR>
                    <a:lnT>
                      <a:noFill/>
                    </a:lnT>
                    <a:lnB>
                      <a:noFill/>
                    </a:lnB>
                    <a:solidFill>
                      <a:srgbClr val="E7E7E7"/>
                    </a:solidFill>
                  </a:tcPr>
                </a:tc>
                <a:tc>
                  <a:txBody>
                    <a:bodyPr/>
                    <a:lstStyle/>
                    <a:p>
                      <a:pPr algn="l" rtl="0" fontAlgn="b"/>
                      <a:r>
                        <a:rPr lang="en-US" sz="1050" b="0" i="0" u="none" strike="noStrike">
                          <a:solidFill>
                            <a:srgbClr val="000000"/>
                          </a:solidFill>
                          <a:effectLst/>
                          <a:latin typeface="Calibri" panose="020F0502020204030204" pitchFamily="34" charset="0"/>
                        </a:rPr>
                        <a:t>Univ of Florida</a:t>
                      </a:r>
                    </a:p>
                  </a:txBody>
                  <a:tcPr marL="6545" marR="6545" marT="6545" marB="0" anchor="ctr">
                    <a:lnL>
                      <a:noFill/>
                    </a:lnL>
                    <a:lnR>
                      <a:noFill/>
                    </a:lnR>
                    <a:lnT>
                      <a:noFill/>
                    </a:lnT>
                    <a:lnB>
                      <a:noFill/>
                    </a:lnB>
                    <a:solidFill>
                      <a:srgbClr val="E7E7E7"/>
                    </a:solidFill>
                  </a:tcPr>
                </a:tc>
                <a:tc>
                  <a:txBody>
                    <a:bodyPr/>
                    <a:lstStyle/>
                    <a:p>
                      <a:pPr algn="l" rtl="0" fontAlgn="b"/>
                      <a:r>
                        <a:rPr lang="en-US" sz="1050" b="0" i="0" u="none" strike="noStrike">
                          <a:solidFill>
                            <a:srgbClr val="000000"/>
                          </a:solidFill>
                          <a:effectLst/>
                          <a:latin typeface="Calibri" panose="020F0502020204030204" pitchFamily="34" charset="0"/>
                        </a:rPr>
                        <a:t>Jackson State Univ</a:t>
                      </a:r>
                    </a:p>
                  </a:txBody>
                  <a:tcPr marL="6545" marR="6545" marT="6545" marB="0" anchor="ctr">
                    <a:lnL>
                      <a:noFill/>
                    </a:lnL>
                    <a:lnR>
                      <a:noFill/>
                    </a:lnR>
                    <a:lnT>
                      <a:noFill/>
                    </a:lnT>
                    <a:lnB>
                      <a:noFill/>
                    </a:lnB>
                    <a:solidFill>
                      <a:srgbClr val="E7E7E7"/>
                    </a:solidFill>
                  </a:tcPr>
                </a:tc>
                <a:extLst>
                  <a:ext uri="{0D108BD9-81ED-4DB2-BD59-A6C34878D82A}">
                    <a16:rowId xmlns:a16="http://schemas.microsoft.com/office/drawing/2014/main" val="101930638"/>
                  </a:ext>
                </a:extLst>
              </a:tr>
              <a:tr h="222048">
                <a:tc>
                  <a:txBody>
                    <a:bodyPr/>
                    <a:lstStyle/>
                    <a:p>
                      <a:pPr algn="ctr" rtl="0" fontAlgn="b"/>
                      <a:r>
                        <a:rPr lang="en-US" sz="1050" b="0" i="0" u="none" strike="noStrike">
                          <a:solidFill>
                            <a:srgbClr val="000000"/>
                          </a:solidFill>
                          <a:effectLst/>
                          <a:latin typeface="Calibri" panose="020F0502020204030204" pitchFamily="34" charset="0"/>
                        </a:rPr>
                        <a:t>14</a:t>
                      </a:r>
                    </a:p>
                  </a:txBody>
                  <a:tcPr marL="6545" marR="6545" marT="6545" marB="0" anchor="ctr">
                    <a:lnL>
                      <a:noFill/>
                    </a:lnL>
                    <a:lnR>
                      <a:noFill/>
                    </a:lnR>
                    <a:lnT>
                      <a:noFill/>
                    </a:lnT>
                    <a:lnB>
                      <a:noFill/>
                    </a:lnB>
                    <a:solidFill>
                      <a:srgbClr val="FFFFFF"/>
                    </a:solidFill>
                  </a:tcPr>
                </a:tc>
                <a:tc>
                  <a:txBody>
                    <a:bodyPr/>
                    <a:lstStyle/>
                    <a:p>
                      <a:pPr algn="l" rtl="0" fontAlgn="b"/>
                      <a:r>
                        <a:rPr lang="en-US" sz="1050" b="0" i="0" u="none" strike="noStrike">
                          <a:solidFill>
                            <a:srgbClr val="000000"/>
                          </a:solidFill>
                          <a:effectLst/>
                          <a:latin typeface="Calibri" panose="020F0502020204030204" pitchFamily="34" charset="0"/>
                        </a:rPr>
                        <a:t>UC-San Diego</a:t>
                      </a:r>
                    </a:p>
                  </a:txBody>
                  <a:tcPr marL="6545" marR="6545" marT="6545" marB="0" anchor="ctr">
                    <a:lnL>
                      <a:noFill/>
                    </a:lnL>
                    <a:lnR>
                      <a:noFill/>
                    </a:lnR>
                    <a:lnT>
                      <a:noFill/>
                    </a:lnT>
                    <a:lnB>
                      <a:noFill/>
                    </a:lnB>
                    <a:solidFill>
                      <a:srgbClr val="FFFFFF"/>
                    </a:solidFill>
                  </a:tcPr>
                </a:tc>
                <a:tc>
                  <a:txBody>
                    <a:bodyPr/>
                    <a:lstStyle/>
                    <a:p>
                      <a:pPr algn="l" rtl="0" fontAlgn="b"/>
                      <a:r>
                        <a:rPr lang="en-US" sz="1050" b="0" i="0" u="none" strike="noStrike">
                          <a:solidFill>
                            <a:srgbClr val="000000"/>
                          </a:solidFill>
                          <a:effectLst/>
                          <a:latin typeface="Calibri" panose="020F0502020204030204" pitchFamily="34" charset="0"/>
                        </a:rPr>
                        <a:t>The Univ of Texas at San Antonio</a:t>
                      </a:r>
                    </a:p>
                  </a:txBody>
                  <a:tcPr marL="6545" marR="6545" marT="6545" marB="0" anchor="ctr">
                    <a:lnL>
                      <a:noFill/>
                    </a:lnL>
                    <a:lnR>
                      <a:noFill/>
                    </a:lnR>
                    <a:lnT>
                      <a:noFill/>
                    </a:lnT>
                    <a:lnB>
                      <a:noFill/>
                    </a:lnB>
                    <a:solidFill>
                      <a:srgbClr val="FFFFFF"/>
                    </a:solidFill>
                  </a:tcPr>
                </a:tc>
                <a:tc>
                  <a:txBody>
                    <a:bodyPr/>
                    <a:lstStyle/>
                    <a:p>
                      <a:pPr algn="l" rtl="0" fontAlgn="b"/>
                      <a:r>
                        <a:rPr lang="en-US" sz="1050" b="0" i="0" u="none" strike="noStrike">
                          <a:solidFill>
                            <a:srgbClr val="000000"/>
                          </a:solidFill>
                          <a:effectLst/>
                          <a:latin typeface="Calibri" panose="020F0502020204030204" pitchFamily="34" charset="0"/>
                        </a:rPr>
                        <a:t>UC-Riverside</a:t>
                      </a:r>
                    </a:p>
                  </a:txBody>
                  <a:tcPr marL="6545" marR="6545" marT="6545" marB="0" anchor="ctr">
                    <a:lnL>
                      <a:noFill/>
                    </a:lnL>
                    <a:lnR>
                      <a:noFill/>
                    </a:lnR>
                    <a:lnT>
                      <a:noFill/>
                    </a:lnT>
                    <a:lnB>
                      <a:noFill/>
                    </a:lnB>
                    <a:solidFill>
                      <a:srgbClr val="FFFFFF"/>
                    </a:solidFill>
                  </a:tcPr>
                </a:tc>
                <a:tc>
                  <a:txBody>
                    <a:bodyPr/>
                    <a:lstStyle/>
                    <a:p>
                      <a:pPr algn="l" rtl="0" fontAlgn="b"/>
                      <a:r>
                        <a:rPr lang="en-US" sz="1050" b="0" i="0" u="none" strike="noStrike">
                          <a:solidFill>
                            <a:srgbClr val="000000"/>
                          </a:solidFill>
                          <a:effectLst/>
                          <a:latin typeface="Calibri" panose="020F0502020204030204" pitchFamily="34" charset="0"/>
                        </a:rPr>
                        <a:t>CSU-Long Beach</a:t>
                      </a:r>
                    </a:p>
                  </a:txBody>
                  <a:tcPr marL="6545" marR="6545" marT="6545" marB="0" anchor="ctr">
                    <a:lnL>
                      <a:noFill/>
                    </a:lnL>
                    <a:lnR>
                      <a:noFill/>
                    </a:lnR>
                    <a:lnT>
                      <a:noFill/>
                    </a:lnT>
                    <a:lnB>
                      <a:noFill/>
                    </a:lnB>
                    <a:solidFill>
                      <a:srgbClr val="FFFFFF"/>
                    </a:solidFill>
                  </a:tcPr>
                </a:tc>
                <a:tc>
                  <a:txBody>
                    <a:bodyPr/>
                    <a:lstStyle/>
                    <a:p>
                      <a:pPr algn="l" rtl="0" fontAlgn="b"/>
                      <a:r>
                        <a:rPr lang="en-US" sz="1050" b="0" i="0" u="none" strike="noStrike" dirty="0">
                          <a:solidFill>
                            <a:srgbClr val="000000"/>
                          </a:solidFill>
                          <a:effectLst/>
                          <a:latin typeface="Calibri" panose="020F0502020204030204" pitchFamily="34" charset="0"/>
                        </a:rPr>
                        <a:t>CUNY John Jay Col. of Criminal Justice</a:t>
                      </a:r>
                    </a:p>
                  </a:txBody>
                  <a:tcPr marL="6545" marR="6545" marT="6545" marB="0" anchor="ctr">
                    <a:lnL>
                      <a:noFill/>
                    </a:lnL>
                    <a:lnR>
                      <a:noFill/>
                    </a:lnR>
                    <a:lnT>
                      <a:noFill/>
                    </a:lnT>
                    <a:lnB>
                      <a:noFill/>
                    </a:lnB>
                    <a:solidFill>
                      <a:srgbClr val="FFFFFF"/>
                    </a:solidFill>
                  </a:tcPr>
                </a:tc>
                <a:tc>
                  <a:txBody>
                    <a:bodyPr/>
                    <a:lstStyle/>
                    <a:p>
                      <a:pPr algn="l" rtl="0" fontAlgn="b"/>
                      <a:r>
                        <a:rPr lang="en-US" sz="1050" b="0" i="0" u="none" strike="noStrike">
                          <a:solidFill>
                            <a:srgbClr val="000000"/>
                          </a:solidFill>
                          <a:effectLst/>
                          <a:latin typeface="Calibri" panose="020F0502020204030204" pitchFamily="34" charset="0"/>
                        </a:rPr>
                        <a:t>Arizona State Univ-Tempe</a:t>
                      </a:r>
                    </a:p>
                  </a:txBody>
                  <a:tcPr marL="6545" marR="6545" marT="6545" marB="0" anchor="ctr">
                    <a:lnL>
                      <a:noFill/>
                    </a:lnL>
                    <a:lnR>
                      <a:noFill/>
                    </a:lnR>
                    <a:lnT>
                      <a:noFill/>
                    </a:lnT>
                    <a:lnB>
                      <a:noFill/>
                    </a:lnB>
                    <a:solidFill>
                      <a:srgbClr val="FFFFFF"/>
                    </a:solidFill>
                  </a:tcPr>
                </a:tc>
                <a:extLst>
                  <a:ext uri="{0D108BD9-81ED-4DB2-BD59-A6C34878D82A}">
                    <a16:rowId xmlns:a16="http://schemas.microsoft.com/office/drawing/2014/main" val="2495028595"/>
                  </a:ext>
                </a:extLst>
              </a:tr>
              <a:tr h="222048">
                <a:tc>
                  <a:txBody>
                    <a:bodyPr/>
                    <a:lstStyle/>
                    <a:p>
                      <a:pPr algn="ctr" rtl="0" fontAlgn="b"/>
                      <a:r>
                        <a:rPr lang="en-US" sz="1050" b="0" i="0" u="none" strike="noStrike">
                          <a:solidFill>
                            <a:srgbClr val="000000"/>
                          </a:solidFill>
                          <a:effectLst/>
                          <a:latin typeface="Calibri" panose="020F0502020204030204" pitchFamily="34" charset="0"/>
                        </a:rPr>
                        <a:t>15</a:t>
                      </a:r>
                    </a:p>
                  </a:txBody>
                  <a:tcPr marL="6545" marR="6545" marT="6545" marB="0" anchor="ctr">
                    <a:lnL>
                      <a:noFill/>
                    </a:lnL>
                    <a:lnR>
                      <a:noFill/>
                    </a:lnR>
                    <a:lnT>
                      <a:noFill/>
                    </a:lnT>
                    <a:lnB>
                      <a:noFill/>
                    </a:lnB>
                    <a:solidFill>
                      <a:srgbClr val="E7E7E7"/>
                    </a:solidFill>
                  </a:tcPr>
                </a:tc>
                <a:tc>
                  <a:txBody>
                    <a:bodyPr/>
                    <a:lstStyle/>
                    <a:p>
                      <a:pPr algn="l" rtl="0" fontAlgn="b"/>
                      <a:r>
                        <a:rPr lang="en-US" sz="1050" b="0" i="0" u="none" strike="noStrike">
                          <a:solidFill>
                            <a:srgbClr val="000000"/>
                          </a:solidFill>
                          <a:effectLst/>
                          <a:latin typeface="Calibri" panose="020F0502020204030204" pitchFamily="34" charset="0"/>
                        </a:rPr>
                        <a:t>Texas Tech Univ</a:t>
                      </a:r>
                    </a:p>
                  </a:txBody>
                  <a:tcPr marL="6545" marR="6545" marT="6545" marB="0" anchor="ctr">
                    <a:lnL>
                      <a:noFill/>
                    </a:lnL>
                    <a:lnR>
                      <a:noFill/>
                    </a:lnR>
                    <a:lnT>
                      <a:noFill/>
                    </a:lnT>
                    <a:lnB>
                      <a:noFill/>
                    </a:lnB>
                    <a:solidFill>
                      <a:srgbClr val="E7E7E7"/>
                    </a:solidFill>
                  </a:tcPr>
                </a:tc>
                <a:tc>
                  <a:txBody>
                    <a:bodyPr/>
                    <a:lstStyle/>
                    <a:p>
                      <a:pPr algn="l" rtl="0" fontAlgn="b"/>
                      <a:r>
                        <a:rPr lang="en-US" sz="1050" b="0" i="0" u="none" strike="noStrike">
                          <a:solidFill>
                            <a:srgbClr val="000000"/>
                          </a:solidFill>
                          <a:effectLst/>
                          <a:latin typeface="Calibri" panose="020F0502020204030204" pitchFamily="34" charset="0"/>
                        </a:rPr>
                        <a:t>UC-Irvine</a:t>
                      </a:r>
                    </a:p>
                  </a:txBody>
                  <a:tcPr marL="6545" marR="6545" marT="6545" marB="0" anchor="ctr">
                    <a:lnL>
                      <a:noFill/>
                    </a:lnL>
                    <a:lnR>
                      <a:noFill/>
                    </a:lnR>
                    <a:lnT>
                      <a:noFill/>
                    </a:lnT>
                    <a:lnB>
                      <a:noFill/>
                    </a:lnB>
                    <a:solidFill>
                      <a:srgbClr val="E7E7E7"/>
                    </a:solidFill>
                  </a:tcPr>
                </a:tc>
                <a:tc>
                  <a:txBody>
                    <a:bodyPr/>
                    <a:lstStyle/>
                    <a:p>
                      <a:pPr algn="l" rtl="0" fontAlgn="b"/>
                      <a:r>
                        <a:rPr lang="en-US" sz="1050" b="0" i="0" u="none" strike="noStrike">
                          <a:solidFill>
                            <a:srgbClr val="000000"/>
                          </a:solidFill>
                          <a:effectLst/>
                          <a:latin typeface="Calibri" panose="020F0502020204030204" pitchFamily="34" charset="0"/>
                        </a:rPr>
                        <a:t>Florida Atlantic Univ</a:t>
                      </a:r>
                    </a:p>
                  </a:txBody>
                  <a:tcPr marL="6545" marR="6545" marT="6545" marB="0" anchor="ctr">
                    <a:lnL>
                      <a:noFill/>
                    </a:lnL>
                    <a:lnR>
                      <a:noFill/>
                    </a:lnR>
                    <a:lnT>
                      <a:noFill/>
                    </a:lnT>
                    <a:lnB>
                      <a:noFill/>
                    </a:lnB>
                    <a:solidFill>
                      <a:srgbClr val="E7E7E7"/>
                    </a:solidFill>
                  </a:tcPr>
                </a:tc>
                <a:tc>
                  <a:txBody>
                    <a:bodyPr/>
                    <a:lstStyle/>
                    <a:p>
                      <a:pPr algn="l" rtl="0" fontAlgn="b"/>
                      <a:r>
                        <a:rPr lang="en-US" sz="1050" b="0" i="0" u="none" strike="noStrike">
                          <a:solidFill>
                            <a:srgbClr val="000000"/>
                          </a:solidFill>
                          <a:effectLst/>
                          <a:latin typeface="Calibri" panose="020F0502020204030204" pitchFamily="34" charset="0"/>
                        </a:rPr>
                        <a:t>Texas A &amp; M Univ-College Station</a:t>
                      </a:r>
                    </a:p>
                  </a:txBody>
                  <a:tcPr marL="6545" marR="6545" marT="6545" marB="0" anchor="ctr">
                    <a:lnL>
                      <a:noFill/>
                    </a:lnL>
                    <a:lnR>
                      <a:noFill/>
                    </a:lnR>
                    <a:lnT>
                      <a:noFill/>
                    </a:lnT>
                    <a:lnB>
                      <a:noFill/>
                    </a:lnB>
                    <a:solidFill>
                      <a:srgbClr val="E7E7E7"/>
                    </a:solidFill>
                  </a:tcPr>
                </a:tc>
                <a:tc>
                  <a:txBody>
                    <a:bodyPr/>
                    <a:lstStyle/>
                    <a:p>
                      <a:pPr algn="l" rtl="0" fontAlgn="b"/>
                      <a:r>
                        <a:rPr lang="en-US" sz="1050" b="0" i="0" u="none" strike="noStrike">
                          <a:solidFill>
                            <a:srgbClr val="000000"/>
                          </a:solidFill>
                          <a:effectLst/>
                          <a:latin typeface="Calibri" panose="020F0502020204030204" pitchFamily="34" charset="0"/>
                        </a:rPr>
                        <a:t>The Univ of Texas at Austin</a:t>
                      </a:r>
                    </a:p>
                  </a:txBody>
                  <a:tcPr marL="6545" marR="6545" marT="6545" marB="0" anchor="ctr">
                    <a:lnL>
                      <a:noFill/>
                    </a:lnL>
                    <a:lnR>
                      <a:noFill/>
                    </a:lnR>
                    <a:lnT>
                      <a:noFill/>
                    </a:lnT>
                    <a:lnB>
                      <a:noFill/>
                    </a:lnB>
                    <a:solidFill>
                      <a:srgbClr val="E7E7E7"/>
                    </a:solidFill>
                  </a:tcPr>
                </a:tc>
                <a:tc>
                  <a:txBody>
                    <a:bodyPr/>
                    <a:lstStyle/>
                    <a:p>
                      <a:pPr algn="l" rtl="0" fontAlgn="b"/>
                      <a:r>
                        <a:rPr lang="en-US" sz="1050" b="0" i="0" u="none" strike="noStrike" dirty="0">
                          <a:solidFill>
                            <a:srgbClr val="FF0000"/>
                          </a:solidFill>
                          <a:effectLst/>
                          <a:latin typeface="Calibri" panose="020F0502020204030204" pitchFamily="34" charset="0"/>
                        </a:rPr>
                        <a:t>Western Governors </a:t>
                      </a:r>
                      <a:r>
                        <a:rPr lang="en-US" sz="1050" b="0" i="0" u="none" strike="noStrike" dirty="0" err="1">
                          <a:solidFill>
                            <a:srgbClr val="FF0000"/>
                          </a:solidFill>
                          <a:effectLst/>
                          <a:latin typeface="Calibri" panose="020F0502020204030204" pitchFamily="34" charset="0"/>
                        </a:rPr>
                        <a:t>Univ</a:t>
                      </a:r>
                      <a:endParaRPr lang="en-US" sz="1050" b="0" i="0" u="none" strike="noStrike" dirty="0">
                        <a:solidFill>
                          <a:srgbClr val="FF0000"/>
                        </a:solidFill>
                        <a:effectLst/>
                        <a:latin typeface="Calibri" panose="020F0502020204030204" pitchFamily="34" charset="0"/>
                      </a:endParaRPr>
                    </a:p>
                  </a:txBody>
                  <a:tcPr marL="6545" marR="6545" marT="6545" marB="0" anchor="ctr">
                    <a:lnL>
                      <a:noFill/>
                    </a:lnL>
                    <a:lnR>
                      <a:noFill/>
                    </a:lnR>
                    <a:lnT>
                      <a:noFill/>
                    </a:lnT>
                    <a:lnB>
                      <a:noFill/>
                    </a:lnB>
                    <a:solidFill>
                      <a:srgbClr val="E7E7E7"/>
                    </a:solidFill>
                  </a:tcPr>
                </a:tc>
                <a:extLst>
                  <a:ext uri="{0D108BD9-81ED-4DB2-BD59-A6C34878D82A}">
                    <a16:rowId xmlns:a16="http://schemas.microsoft.com/office/drawing/2014/main" val="3372387814"/>
                  </a:ext>
                </a:extLst>
              </a:tr>
              <a:tr h="222048">
                <a:tc>
                  <a:txBody>
                    <a:bodyPr/>
                    <a:lstStyle/>
                    <a:p>
                      <a:pPr algn="ctr" rtl="0" fontAlgn="b"/>
                      <a:r>
                        <a:rPr lang="en-US" sz="1050" b="0" i="0" u="none" strike="noStrike">
                          <a:solidFill>
                            <a:srgbClr val="000000"/>
                          </a:solidFill>
                          <a:effectLst/>
                          <a:latin typeface="Calibri" panose="020F0502020204030204" pitchFamily="34" charset="0"/>
                        </a:rPr>
                        <a:t>16</a:t>
                      </a:r>
                    </a:p>
                  </a:txBody>
                  <a:tcPr marL="6545" marR="6545" marT="6545" marB="0" anchor="ctr">
                    <a:lnL>
                      <a:noFill/>
                    </a:lnL>
                    <a:lnR>
                      <a:noFill/>
                    </a:lnR>
                    <a:lnT>
                      <a:noFill/>
                    </a:lnT>
                    <a:lnB>
                      <a:noFill/>
                    </a:lnB>
                    <a:solidFill>
                      <a:srgbClr val="FFFFFF"/>
                    </a:solidFill>
                  </a:tcPr>
                </a:tc>
                <a:tc>
                  <a:txBody>
                    <a:bodyPr/>
                    <a:lstStyle/>
                    <a:p>
                      <a:pPr algn="l" rtl="0" fontAlgn="b"/>
                      <a:r>
                        <a:rPr lang="en-US" sz="1050" b="0" i="0" u="none" strike="noStrike">
                          <a:solidFill>
                            <a:srgbClr val="000000"/>
                          </a:solidFill>
                          <a:effectLst/>
                          <a:latin typeface="Calibri" panose="020F0502020204030204" pitchFamily="34" charset="0"/>
                        </a:rPr>
                        <a:t>New Jersey Institute of Technology</a:t>
                      </a:r>
                    </a:p>
                  </a:txBody>
                  <a:tcPr marL="6545" marR="6545" marT="6545" marB="0" anchor="ctr">
                    <a:lnL>
                      <a:noFill/>
                    </a:lnL>
                    <a:lnR>
                      <a:noFill/>
                    </a:lnR>
                    <a:lnT>
                      <a:noFill/>
                    </a:lnT>
                    <a:lnB>
                      <a:noFill/>
                    </a:lnB>
                    <a:solidFill>
                      <a:srgbClr val="FFFFFF"/>
                    </a:solidFill>
                  </a:tcPr>
                </a:tc>
                <a:tc>
                  <a:txBody>
                    <a:bodyPr/>
                    <a:lstStyle/>
                    <a:p>
                      <a:pPr algn="l" rtl="0" fontAlgn="b"/>
                      <a:r>
                        <a:rPr lang="en-US" sz="1050" b="0" i="0" u="none" strike="noStrike" dirty="0">
                          <a:solidFill>
                            <a:srgbClr val="000000"/>
                          </a:solidFill>
                          <a:effectLst/>
                          <a:latin typeface="Calibri" panose="020F0502020204030204" pitchFamily="34" charset="0"/>
                        </a:rPr>
                        <a:t>Cal State Poly. </a:t>
                      </a:r>
                      <a:r>
                        <a:rPr lang="en-US" sz="1050" b="0" i="0" u="none" strike="noStrike" dirty="0" err="1">
                          <a:solidFill>
                            <a:srgbClr val="000000"/>
                          </a:solidFill>
                          <a:effectLst/>
                          <a:latin typeface="Calibri" panose="020F0502020204030204" pitchFamily="34" charset="0"/>
                        </a:rPr>
                        <a:t>Univ</a:t>
                      </a:r>
                      <a:r>
                        <a:rPr lang="en-US" sz="1050" b="0" i="0" u="none" strike="noStrike" dirty="0">
                          <a:solidFill>
                            <a:srgbClr val="000000"/>
                          </a:solidFill>
                          <a:effectLst/>
                          <a:latin typeface="Calibri" panose="020F0502020204030204" pitchFamily="34" charset="0"/>
                        </a:rPr>
                        <a:t>-Pomona</a:t>
                      </a:r>
                    </a:p>
                  </a:txBody>
                  <a:tcPr marL="6545" marR="6545" marT="6545" marB="0" anchor="ctr">
                    <a:lnL>
                      <a:noFill/>
                    </a:lnL>
                    <a:lnR>
                      <a:noFill/>
                    </a:lnR>
                    <a:lnT>
                      <a:noFill/>
                    </a:lnT>
                    <a:lnB>
                      <a:noFill/>
                    </a:lnB>
                    <a:solidFill>
                      <a:srgbClr val="FFFFFF"/>
                    </a:solidFill>
                  </a:tcPr>
                </a:tc>
                <a:tc>
                  <a:txBody>
                    <a:bodyPr/>
                    <a:lstStyle/>
                    <a:p>
                      <a:pPr algn="l" rtl="0" fontAlgn="b"/>
                      <a:r>
                        <a:rPr lang="en-US" sz="1050" b="0" i="0" u="none" strike="noStrike">
                          <a:solidFill>
                            <a:srgbClr val="000000"/>
                          </a:solidFill>
                          <a:effectLst/>
                          <a:latin typeface="Calibri" panose="020F0502020204030204" pitchFamily="34" charset="0"/>
                        </a:rPr>
                        <a:t>UC-Santa Cruz</a:t>
                      </a:r>
                    </a:p>
                  </a:txBody>
                  <a:tcPr marL="6545" marR="6545" marT="6545" marB="0" anchor="ctr">
                    <a:lnL>
                      <a:noFill/>
                    </a:lnL>
                    <a:lnR>
                      <a:noFill/>
                    </a:lnR>
                    <a:lnT>
                      <a:noFill/>
                    </a:lnT>
                    <a:lnB>
                      <a:noFill/>
                    </a:lnB>
                    <a:solidFill>
                      <a:srgbClr val="FFFFFF"/>
                    </a:solidFill>
                  </a:tcPr>
                </a:tc>
                <a:tc>
                  <a:txBody>
                    <a:bodyPr/>
                    <a:lstStyle/>
                    <a:p>
                      <a:pPr algn="l" rtl="0" fontAlgn="b"/>
                      <a:r>
                        <a:rPr lang="en-US" sz="1050" b="0" i="0" u="none" strike="noStrike">
                          <a:solidFill>
                            <a:srgbClr val="000000"/>
                          </a:solidFill>
                          <a:effectLst/>
                          <a:latin typeface="Calibri" panose="020F0502020204030204" pitchFamily="34" charset="0"/>
                        </a:rPr>
                        <a:t>Florida State Univ</a:t>
                      </a:r>
                    </a:p>
                  </a:txBody>
                  <a:tcPr marL="6545" marR="6545" marT="6545" marB="0" anchor="ctr">
                    <a:lnL>
                      <a:noFill/>
                    </a:lnL>
                    <a:lnR>
                      <a:noFill/>
                    </a:lnR>
                    <a:lnT>
                      <a:noFill/>
                    </a:lnT>
                    <a:lnB>
                      <a:noFill/>
                    </a:lnB>
                    <a:solidFill>
                      <a:srgbClr val="FFFFFF"/>
                    </a:solidFill>
                  </a:tcPr>
                </a:tc>
                <a:tc>
                  <a:txBody>
                    <a:bodyPr/>
                    <a:lstStyle/>
                    <a:p>
                      <a:pPr algn="l" rtl="0" fontAlgn="b"/>
                      <a:r>
                        <a:rPr lang="en-US" sz="1050" b="0" i="0" u="none" strike="noStrike">
                          <a:solidFill>
                            <a:srgbClr val="000000"/>
                          </a:solidFill>
                          <a:effectLst/>
                          <a:latin typeface="Calibri" panose="020F0502020204030204" pitchFamily="34" charset="0"/>
                        </a:rPr>
                        <a:t>San Diego State Univ</a:t>
                      </a:r>
                    </a:p>
                  </a:txBody>
                  <a:tcPr marL="6545" marR="6545" marT="6545" marB="0" anchor="ctr">
                    <a:lnL>
                      <a:noFill/>
                    </a:lnL>
                    <a:lnR>
                      <a:noFill/>
                    </a:lnR>
                    <a:lnT>
                      <a:noFill/>
                    </a:lnT>
                    <a:lnB>
                      <a:noFill/>
                    </a:lnB>
                    <a:solidFill>
                      <a:srgbClr val="FFFFFF"/>
                    </a:solidFill>
                  </a:tcPr>
                </a:tc>
                <a:tc>
                  <a:txBody>
                    <a:bodyPr/>
                    <a:lstStyle/>
                    <a:p>
                      <a:pPr algn="l" rtl="0" fontAlgn="b"/>
                      <a:r>
                        <a:rPr lang="en-US" sz="1050" b="0" i="0" u="none" strike="noStrike">
                          <a:solidFill>
                            <a:srgbClr val="000000"/>
                          </a:solidFill>
                          <a:effectLst/>
                          <a:latin typeface="Calibri" panose="020F0502020204030204" pitchFamily="34" charset="0"/>
                        </a:rPr>
                        <a:t>CSU-Sacramento</a:t>
                      </a:r>
                    </a:p>
                  </a:txBody>
                  <a:tcPr marL="6545" marR="6545" marT="6545" marB="0" anchor="ctr">
                    <a:lnL>
                      <a:noFill/>
                    </a:lnL>
                    <a:lnR>
                      <a:noFill/>
                    </a:lnR>
                    <a:lnT>
                      <a:noFill/>
                    </a:lnT>
                    <a:lnB>
                      <a:noFill/>
                    </a:lnB>
                    <a:solidFill>
                      <a:srgbClr val="FFFFFF"/>
                    </a:solidFill>
                  </a:tcPr>
                </a:tc>
                <a:extLst>
                  <a:ext uri="{0D108BD9-81ED-4DB2-BD59-A6C34878D82A}">
                    <a16:rowId xmlns:a16="http://schemas.microsoft.com/office/drawing/2014/main" val="1155051879"/>
                  </a:ext>
                </a:extLst>
              </a:tr>
              <a:tr h="222048">
                <a:tc>
                  <a:txBody>
                    <a:bodyPr/>
                    <a:lstStyle/>
                    <a:p>
                      <a:pPr algn="ctr" rtl="0" fontAlgn="b"/>
                      <a:r>
                        <a:rPr lang="en-US" sz="1050" b="0" i="0" u="none" strike="noStrike">
                          <a:solidFill>
                            <a:srgbClr val="000000"/>
                          </a:solidFill>
                          <a:effectLst/>
                          <a:latin typeface="Calibri" panose="020F0502020204030204" pitchFamily="34" charset="0"/>
                        </a:rPr>
                        <a:t>17</a:t>
                      </a:r>
                    </a:p>
                  </a:txBody>
                  <a:tcPr marL="6545" marR="6545" marT="6545" marB="0" anchor="ctr">
                    <a:lnL>
                      <a:noFill/>
                    </a:lnL>
                    <a:lnR>
                      <a:noFill/>
                    </a:lnR>
                    <a:lnT>
                      <a:noFill/>
                    </a:lnT>
                    <a:lnB>
                      <a:noFill/>
                    </a:lnB>
                    <a:solidFill>
                      <a:srgbClr val="E7E7E7"/>
                    </a:solidFill>
                  </a:tcPr>
                </a:tc>
                <a:tc>
                  <a:txBody>
                    <a:bodyPr/>
                    <a:lstStyle/>
                    <a:p>
                      <a:pPr algn="l" rtl="0" fontAlgn="b"/>
                      <a:r>
                        <a:rPr lang="en-US" sz="1050" b="0" i="0" u="none" strike="noStrike">
                          <a:solidFill>
                            <a:srgbClr val="000000"/>
                          </a:solidFill>
                          <a:effectLst/>
                          <a:latin typeface="Calibri" panose="020F0502020204030204" pitchFamily="34" charset="0"/>
                        </a:rPr>
                        <a:t>North Carolina A &amp; T State Univ</a:t>
                      </a:r>
                    </a:p>
                  </a:txBody>
                  <a:tcPr marL="6545" marR="6545" marT="6545" marB="0" anchor="ctr">
                    <a:lnL>
                      <a:noFill/>
                    </a:lnL>
                    <a:lnR>
                      <a:noFill/>
                    </a:lnR>
                    <a:lnT>
                      <a:noFill/>
                    </a:lnT>
                    <a:lnB>
                      <a:noFill/>
                    </a:lnB>
                    <a:solidFill>
                      <a:srgbClr val="E7E7E7"/>
                    </a:solidFill>
                  </a:tcPr>
                </a:tc>
                <a:tc>
                  <a:txBody>
                    <a:bodyPr/>
                    <a:lstStyle/>
                    <a:p>
                      <a:pPr algn="l" rtl="0" fontAlgn="b"/>
                      <a:r>
                        <a:rPr lang="en-US" sz="1050" b="0" i="0" u="none" strike="noStrike">
                          <a:solidFill>
                            <a:srgbClr val="000000"/>
                          </a:solidFill>
                          <a:effectLst/>
                          <a:latin typeface="Calibri" panose="020F0502020204030204" pitchFamily="34" charset="0"/>
                        </a:rPr>
                        <a:t>UC-Santa Barbara</a:t>
                      </a:r>
                    </a:p>
                  </a:txBody>
                  <a:tcPr marL="6545" marR="6545" marT="6545" marB="0" anchor="ctr">
                    <a:lnL>
                      <a:noFill/>
                    </a:lnL>
                    <a:lnR>
                      <a:noFill/>
                    </a:lnR>
                    <a:lnT>
                      <a:noFill/>
                    </a:lnT>
                    <a:lnB>
                      <a:noFill/>
                    </a:lnB>
                    <a:solidFill>
                      <a:srgbClr val="E7E7E7"/>
                    </a:solidFill>
                  </a:tcPr>
                </a:tc>
                <a:tc>
                  <a:txBody>
                    <a:bodyPr/>
                    <a:lstStyle/>
                    <a:p>
                      <a:pPr algn="l" rtl="0" fontAlgn="b"/>
                      <a:r>
                        <a:rPr lang="en-US" sz="1050" b="0" i="0" u="none" strike="noStrike">
                          <a:solidFill>
                            <a:srgbClr val="000000"/>
                          </a:solidFill>
                          <a:effectLst/>
                          <a:latin typeface="Calibri" panose="020F0502020204030204" pitchFamily="34" charset="0"/>
                        </a:rPr>
                        <a:t>Arizona State Univ-Tempe</a:t>
                      </a:r>
                    </a:p>
                  </a:txBody>
                  <a:tcPr marL="6545" marR="6545" marT="6545" marB="0" anchor="ctr">
                    <a:lnL>
                      <a:noFill/>
                    </a:lnL>
                    <a:lnR>
                      <a:noFill/>
                    </a:lnR>
                    <a:lnT>
                      <a:noFill/>
                    </a:lnT>
                    <a:lnB>
                      <a:noFill/>
                    </a:lnB>
                    <a:solidFill>
                      <a:srgbClr val="E7E7E7"/>
                    </a:solidFill>
                  </a:tcPr>
                </a:tc>
                <a:tc>
                  <a:txBody>
                    <a:bodyPr/>
                    <a:lstStyle/>
                    <a:p>
                      <a:pPr algn="l" rtl="0" fontAlgn="b"/>
                      <a:r>
                        <a:rPr lang="en-US" sz="1050" b="0" i="0" u="none" strike="noStrike">
                          <a:solidFill>
                            <a:srgbClr val="000000"/>
                          </a:solidFill>
                          <a:effectLst/>
                          <a:latin typeface="Calibri" panose="020F0502020204030204" pitchFamily="34" charset="0"/>
                        </a:rPr>
                        <a:t>Univ of Florida</a:t>
                      </a:r>
                    </a:p>
                  </a:txBody>
                  <a:tcPr marL="6545" marR="6545" marT="6545" marB="0" anchor="ctr">
                    <a:lnL>
                      <a:noFill/>
                    </a:lnL>
                    <a:lnR>
                      <a:noFill/>
                    </a:lnR>
                    <a:lnT>
                      <a:noFill/>
                    </a:lnT>
                    <a:lnB>
                      <a:noFill/>
                    </a:lnB>
                    <a:solidFill>
                      <a:srgbClr val="E7E7E7"/>
                    </a:solidFill>
                  </a:tcPr>
                </a:tc>
                <a:tc>
                  <a:txBody>
                    <a:bodyPr/>
                    <a:lstStyle/>
                    <a:p>
                      <a:pPr algn="l" rtl="0" fontAlgn="b"/>
                      <a:r>
                        <a:rPr lang="en-US" sz="1050" b="0" i="0" u="none" strike="noStrike">
                          <a:solidFill>
                            <a:srgbClr val="000000"/>
                          </a:solidFill>
                          <a:effectLst/>
                          <a:latin typeface="Calibri" panose="020F0502020204030204" pitchFamily="34" charset="0"/>
                        </a:rPr>
                        <a:t>Georgia State Univ</a:t>
                      </a:r>
                    </a:p>
                  </a:txBody>
                  <a:tcPr marL="6545" marR="6545" marT="6545" marB="0" anchor="ctr">
                    <a:lnL>
                      <a:noFill/>
                    </a:lnL>
                    <a:lnR>
                      <a:noFill/>
                    </a:lnR>
                    <a:lnT>
                      <a:noFill/>
                    </a:lnT>
                    <a:lnB>
                      <a:noFill/>
                    </a:lnB>
                    <a:solidFill>
                      <a:srgbClr val="E7E7E7"/>
                    </a:solidFill>
                  </a:tcPr>
                </a:tc>
                <a:tc>
                  <a:txBody>
                    <a:bodyPr/>
                    <a:lstStyle/>
                    <a:p>
                      <a:pPr algn="l" rtl="0" fontAlgn="b"/>
                      <a:r>
                        <a:rPr lang="en-US" sz="1050" b="0" i="0" u="none" strike="noStrike">
                          <a:solidFill>
                            <a:srgbClr val="000000"/>
                          </a:solidFill>
                          <a:effectLst/>
                          <a:latin typeface="Calibri" panose="020F0502020204030204" pitchFamily="34" charset="0"/>
                        </a:rPr>
                        <a:t>Northern Arizona Univ</a:t>
                      </a:r>
                    </a:p>
                  </a:txBody>
                  <a:tcPr marL="6545" marR="6545" marT="6545" marB="0" anchor="ctr">
                    <a:lnL>
                      <a:noFill/>
                    </a:lnL>
                    <a:lnR>
                      <a:noFill/>
                    </a:lnR>
                    <a:lnT>
                      <a:noFill/>
                    </a:lnT>
                    <a:lnB>
                      <a:noFill/>
                    </a:lnB>
                    <a:solidFill>
                      <a:srgbClr val="E7E7E7"/>
                    </a:solidFill>
                  </a:tcPr>
                </a:tc>
                <a:extLst>
                  <a:ext uri="{0D108BD9-81ED-4DB2-BD59-A6C34878D82A}">
                    <a16:rowId xmlns:a16="http://schemas.microsoft.com/office/drawing/2014/main" val="3740853529"/>
                  </a:ext>
                </a:extLst>
              </a:tr>
              <a:tr h="222048">
                <a:tc>
                  <a:txBody>
                    <a:bodyPr/>
                    <a:lstStyle/>
                    <a:p>
                      <a:pPr algn="ctr" rtl="0" fontAlgn="b"/>
                      <a:r>
                        <a:rPr lang="en-US" sz="1050" b="0" i="0" u="none" strike="noStrike">
                          <a:solidFill>
                            <a:srgbClr val="000000"/>
                          </a:solidFill>
                          <a:effectLst/>
                          <a:latin typeface="Calibri" panose="020F0502020204030204" pitchFamily="34" charset="0"/>
                        </a:rPr>
                        <a:t>18</a:t>
                      </a:r>
                    </a:p>
                  </a:txBody>
                  <a:tcPr marL="6545" marR="6545" marT="6545" marB="0" anchor="ctr">
                    <a:lnL>
                      <a:noFill/>
                    </a:lnL>
                    <a:lnR>
                      <a:noFill/>
                    </a:lnR>
                    <a:lnT>
                      <a:noFill/>
                    </a:lnT>
                    <a:lnB>
                      <a:noFill/>
                    </a:lnB>
                    <a:solidFill>
                      <a:srgbClr val="FFFFFF"/>
                    </a:solidFill>
                  </a:tcPr>
                </a:tc>
                <a:tc>
                  <a:txBody>
                    <a:bodyPr/>
                    <a:lstStyle/>
                    <a:p>
                      <a:pPr algn="l" rtl="0" fontAlgn="b"/>
                      <a:r>
                        <a:rPr lang="en-US" sz="1050" b="0" i="0" u="none" strike="noStrike">
                          <a:solidFill>
                            <a:srgbClr val="000000"/>
                          </a:solidFill>
                          <a:effectLst/>
                          <a:latin typeface="Calibri" panose="020F0502020204030204" pitchFamily="34" charset="0"/>
                        </a:rPr>
                        <a:t>Univ of Houston</a:t>
                      </a:r>
                    </a:p>
                  </a:txBody>
                  <a:tcPr marL="6545" marR="6545" marT="6545" marB="0" anchor="ctr">
                    <a:lnL>
                      <a:noFill/>
                    </a:lnL>
                    <a:lnR>
                      <a:noFill/>
                    </a:lnR>
                    <a:lnT>
                      <a:noFill/>
                    </a:lnT>
                    <a:lnB>
                      <a:noFill/>
                    </a:lnB>
                    <a:solidFill>
                      <a:srgbClr val="FFFFFF"/>
                    </a:solidFill>
                  </a:tcPr>
                </a:tc>
                <a:tc>
                  <a:txBody>
                    <a:bodyPr/>
                    <a:lstStyle/>
                    <a:p>
                      <a:pPr algn="l" rtl="0" fontAlgn="b"/>
                      <a:r>
                        <a:rPr lang="en-US" sz="1050" b="0" i="0" u="none" strike="noStrike">
                          <a:solidFill>
                            <a:srgbClr val="000000"/>
                          </a:solidFill>
                          <a:effectLst/>
                          <a:latin typeface="Calibri" panose="020F0502020204030204" pitchFamily="34" charset="0"/>
                        </a:rPr>
                        <a:t>Virginia Commonwealth Univ</a:t>
                      </a:r>
                    </a:p>
                  </a:txBody>
                  <a:tcPr marL="6545" marR="6545" marT="6545" marB="0" anchor="ctr">
                    <a:lnL>
                      <a:noFill/>
                    </a:lnL>
                    <a:lnR>
                      <a:noFill/>
                    </a:lnR>
                    <a:lnT>
                      <a:noFill/>
                    </a:lnT>
                    <a:lnB>
                      <a:noFill/>
                    </a:lnB>
                    <a:solidFill>
                      <a:srgbClr val="FFFFFF"/>
                    </a:solidFill>
                  </a:tcPr>
                </a:tc>
                <a:tc>
                  <a:txBody>
                    <a:bodyPr/>
                    <a:lstStyle/>
                    <a:p>
                      <a:pPr algn="l" rtl="0" fontAlgn="b"/>
                      <a:r>
                        <a:rPr lang="en-US" sz="1050" b="0" i="0" u="none" strike="noStrike">
                          <a:solidFill>
                            <a:srgbClr val="000000"/>
                          </a:solidFill>
                          <a:effectLst/>
                          <a:latin typeface="Calibri" panose="020F0502020204030204" pitchFamily="34" charset="0"/>
                        </a:rPr>
                        <a:t>The Univ of Texas at San Antonio</a:t>
                      </a:r>
                    </a:p>
                  </a:txBody>
                  <a:tcPr marL="6545" marR="6545" marT="6545" marB="0" anchor="ctr">
                    <a:lnL>
                      <a:noFill/>
                    </a:lnL>
                    <a:lnR>
                      <a:noFill/>
                    </a:lnR>
                    <a:lnT>
                      <a:noFill/>
                    </a:lnT>
                    <a:lnB>
                      <a:noFill/>
                    </a:lnB>
                    <a:solidFill>
                      <a:srgbClr val="FFFFFF"/>
                    </a:solidFill>
                  </a:tcPr>
                </a:tc>
                <a:tc>
                  <a:txBody>
                    <a:bodyPr/>
                    <a:lstStyle/>
                    <a:p>
                      <a:pPr algn="l" rtl="0" fontAlgn="b"/>
                      <a:r>
                        <a:rPr lang="en-US" sz="1050" b="0" i="0" u="none" strike="noStrike">
                          <a:solidFill>
                            <a:srgbClr val="000000"/>
                          </a:solidFill>
                          <a:effectLst/>
                          <a:latin typeface="Calibri" panose="020F0502020204030204" pitchFamily="34" charset="0"/>
                        </a:rPr>
                        <a:t>Stony Brook Univ</a:t>
                      </a:r>
                    </a:p>
                  </a:txBody>
                  <a:tcPr marL="6545" marR="6545" marT="6545" marB="0" anchor="ctr">
                    <a:lnL>
                      <a:noFill/>
                    </a:lnL>
                    <a:lnR>
                      <a:noFill/>
                    </a:lnR>
                    <a:lnT>
                      <a:noFill/>
                    </a:lnT>
                    <a:lnB>
                      <a:noFill/>
                    </a:lnB>
                    <a:solidFill>
                      <a:srgbClr val="FFFFFF"/>
                    </a:solidFill>
                  </a:tcPr>
                </a:tc>
                <a:tc>
                  <a:txBody>
                    <a:bodyPr/>
                    <a:lstStyle/>
                    <a:p>
                      <a:pPr algn="l" rtl="0" fontAlgn="b"/>
                      <a:r>
                        <a:rPr lang="en-US" sz="1050" b="0" i="0" u="none" strike="noStrike">
                          <a:solidFill>
                            <a:srgbClr val="000000"/>
                          </a:solidFill>
                          <a:effectLst/>
                          <a:latin typeface="Calibri" panose="020F0502020204030204" pitchFamily="34" charset="0"/>
                        </a:rPr>
                        <a:t>UC-Berkeley</a:t>
                      </a:r>
                    </a:p>
                  </a:txBody>
                  <a:tcPr marL="6545" marR="6545" marT="6545" marB="0" anchor="ctr">
                    <a:lnL>
                      <a:noFill/>
                    </a:lnL>
                    <a:lnR>
                      <a:noFill/>
                    </a:lnR>
                    <a:lnT>
                      <a:noFill/>
                    </a:lnT>
                    <a:lnB>
                      <a:noFill/>
                    </a:lnB>
                    <a:solidFill>
                      <a:srgbClr val="FFFFFF"/>
                    </a:solidFill>
                  </a:tcPr>
                </a:tc>
                <a:tc>
                  <a:txBody>
                    <a:bodyPr/>
                    <a:lstStyle/>
                    <a:p>
                      <a:pPr algn="l" rtl="0" fontAlgn="b"/>
                      <a:r>
                        <a:rPr lang="en-US" sz="1050" b="0" i="0" u="none" strike="noStrike">
                          <a:solidFill>
                            <a:srgbClr val="000000"/>
                          </a:solidFill>
                          <a:effectLst/>
                          <a:latin typeface="Calibri" panose="020F0502020204030204" pitchFamily="34" charset="0"/>
                        </a:rPr>
                        <a:t>Florida Atlantic Univ</a:t>
                      </a:r>
                    </a:p>
                  </a:txBody>
                  <a:tcPr marL="6545" marR="6545" marT="6545" marB="0" anchor="ctr">
                    <a:lnL>
                      <a:noFill/>
                    </a:lnL>
                    <a:lnR>
                      <a:noFill/>
                    </a:lnR>
                    <a:lnT>
                      <a:noFill/>
                    </a:lnT>
                    <a:lnB>
                      <a:noFill/>
                    </a:lnB>
                    <a:solidFill>
                      <a:srgbClr val="FFFFFF"/>
                    </a:solidFill>
                  </a:tcPr>
                </a:tc>
                <a:extLst>
                  <a:ext uri="{0D108BD9-81ED-4DB2-BD59-A6C34878D82A}">
                    <a16:rowId xmlns:a16="http://schemas.microsoft.com/office/drawing/2014/main" val="1083593381"/>
                  </a:ext>
                </a:extLst>
              </a:tr>
              <a:tr h="222048">
                <a:tc>
                  <a:txBody>
                    <a:bodyPr/>
                    <a:lstStyle/>
                    <a:p>
                      <a:pPr algn="ctr" rtl="0" fontAlgn="b"/>
                      <a:r>
                        <a:rPr lang="en-US" sz="1050" b="0" i="0" u="none" strike="noStrike">
                          <a:solidFill>
                            <a:srgbClr val="000000"/>
                          </a:solidFill>
                          <a:effectLst/>
                          <a:latin typeface="Calibri" panose="020F0502020204030204" pitchFamily="34" charset="0"/>
                        </a:rPr>
                        <a:t>19</a:t>
                      </a:r>
                    </a:p>
                  </a:txBody>
                  <a:tcPr marL="6545" marR="6545" marT="6545" marB="0" anchor="ctr">
                    <a:lnL>
                      <a:noFill/>
                    </a:lnL>
                    <a:lnR>
                      <a:noFill/>
                    </a:lnR>
                    <a:lnT>
                      <a:noFill/>
                    </a:lnT>
                    <a:lnB>
                      <a:noFill/>
                    </a:lnB>
                    <a:solidFill>
                      <a:srgbClr val="E7E7E7"/>
                    </a:solidFill>
                  </a:tcPr>
                </a:tc>
                <a:tc>
                  <a:txBody>
                    <a:bodyPr/>
                    <a:lstStyle/>
                    <a:p>
                      <a:pPr algn="l" rtl="0" fontAlgn="b"/>
                      <a:r>
                        <a:rPr lang="en-US" sz="1050" b="0" i="0" u="none" strike="noStrike">
                          <a:solidFill>
                            <a:srgbClr val="000000"/>
                          </a:solidFill>
                          <a:effectLst/>
                          <a:latin typeface="Calibri" panose="020F0502020204030204" pitchFamily="34" charset="0"/>
                        </a:rPr>
                        <a:t>UC-Irvine</a:t>
                      </a:r>
                    </a:p>
                  </a:txBody>
                  <a:tcPr marL="6545" marR="6545" marT="6545" marB="0" anchor="ctr">
                    <a:lnL>
                      <a:noFill/>
                    </a:lnL>
                    <a:lnR>
                      <a:noFill/>
                    </a:lnR>
                    <a:lnT>
                      <a:noFill/>
                    </a:lnT>
                    <a:lnB>
                      <a:noFill/>
                    </a:lnB>
                    <a:solidFill>
                      <a:srgbClr val="E7E7E7"/>
                    </a:solidFill>
                  </a:tcPr>
                </a:tc>
                <a:tc>
                  <a:txBody>
                    <a:bodyPr/>
                    <a:lstStyle/>
                    <a:p>
                      <a:pPr algn="l" rtl="0" fontAlgn="b"/>
                      <a:r>
                        <a:rPr lang="en-US" sz="1050" b="0" i="0" u="none" strike="noStrike">
                          <a:solidFill>
                            <a:srgbClr val="000000"/>
                          </a:solidFill>
                          <a:effectLst/>
                          <a:latin typeface="Calibri" panose="020F0502020204030204" pitchFamily="34" charset="0"/>
                        </a:rPr>
                        <a:t>Univ of Arizona</a:t>
                      </a:r>
                    </a:p>
                  </a:txBody>
                  <a:tcPr marL="6545" marR="6545" marT="6545" marB="0" anchor="ctr">
                    <a:lnL>
                      <a:noFill/>
                    </a:lnL>
                    <a:lnR>
                      <a:noFill/>
                    </a:lnR>
                    <a:lnT>
                      <a:noFill/>
                    </a:lnT>
                    <a:lnB>
                      <a:noFill/>
                    </a:lnB>
                    <a:solidFill>
                      <a:srgbClr val="E7E7E7"/>
                    </a:solidFill>
                  </a:tcPr>
                </a:tc>
                <a:tc>
                  <a:txBody>
                    <a:bodyPr/>
                    <a:lstStyle/>
                    <a:p>
                      <a:pPr algn="l" rtl="0" fontAlgn="b"/>
                      <a:r>
                        <a:rPr lang="en-US" sz="1050" b="0" i="0" u="none" strike="noStrike">
                          <a:solidFill>
                            <a:srgbClr val="000000"/>
                          </a:solidFill>
                          <a:effectLst/>
                          <a:latin typeface="Calibri" panose="020F0502020204030204" pitchFamily="34" charset="0"/>
                        </a:rPr>
                        <a:t>Georgia State Univ</a:t>
                      </a:r>
                    </a:p>
                  </a:txBody>
                  <a:tcPr marL="6545" marR="6545" marT="6545" marB="0" anchor="ctr">
                    <a:lnL>
                      <a:noFill/>
                    </a:lnL>
                    <a:lnR>
                      <a:noFill/>
                    </a:lnR>
                    <a:lnT>
                      <a:noFill/>
                    </a:lnT>
                    <a:lnB>
                      <a:noFill/>
                    </a:lnB>
                    <a:solidFill>
                      <a:srgbClr val="E7E7E7"/>
                    </a:solidFill>
                  </a:tcPr>
                </a:tc>
                <a:tc>
                  <a:txBody>
                    <a:bodyPr/>
                    <a:lstStyle/>
                    <a:p>
                      <a:pPr algn="l" rtl="0" fontAlgn="b"/>
                      <a:r>
                        <a:rPr lang="en-US" sz="1050" b="0" i="0" u="none" strike="noStrike">
                          <a:solidFill>
                            <a:srgbClr val="000000"/>
                          </a:solidFill>
                          <a:effectLst/>
                          <a:latin typeface="Calibri" panose="020F0502020204030204" pitchFamily="34" charset="0"/>
                        </a:rPr>
                        <a:t>CUNY City College</a:t>
                      </a:r>
                    </a:p>
                  </a:txBody>
                  <a:tcPr marL="6545" marR="6545" marT="6545" marB="0" anchor="ctr">
                    <a:lnL>
                      <a:noFill/>
                    </a:lnL>
                    <a:lnR>
                      <a:noFill/>
                    </a:lnR>
                    <a:lnT>
                      <a:noFill/>
                    </a:lnT>
                    <a:lnB>
                      <a:noFill/>
                    </a:lnB>
                    <a:solidFill>
                      <a:srgbClr val="E7E7E7"/>
                    </a:solidFill>
                  </a:tcPr>
                </a:tc>
                <a:tc>
                  <a:txBody>
                    <a:bodyPr/>
                    <a:lstStyle/>
                    <a:p>
                      <a:pPr algn="l" rtl="0" fontAlgn="b"/>
                      <a:r>
                        <a:rPr lang="en-US" sz="1050" b="0" i="0" u="none" strike="noStrike">
                          <a:solidFill>
                            <a:srgbClr val="000000"/>
                          </a:solidFill>
                          <a:effectLst/>
                          <a:latin typeface="Calibri" panose="020F0502020204030204" pitchFamily="34" charset="0"/>
                        </a:rPr>
                        <a:t>UC-Davis</a:t>
                      </a:r>
                    </a:p>
                  </a:txBody>
                  <a:tcPr marL="6545" marR="6545" marT="6545" marB="0" anchor="ctr">
                    <a:lnL>
                      <a:noFill/>
                    </a:lnL>
                    <a:lnR>
                      <a:noFill/>
                    </a:lnR>
                    <a:lnT>
                      <a:noFill/>
                    </a:lnT>
                    <a:lnB>
                      <a:noFill/>
                    </a:lnB>
                    <a:solidFill>
                      <a:srgbClr val="E7E7E7"/>
                    </a:solidFill>
                  </a:tcPr>
                </a:tc>
                <a:tc>
                  <a:txBody>
                    <a:bodyPr/>
                    <a:lstStyle/>
                    <a:p>
                      <a:pPr algn="l" rtl="0" fontAlgn="b"/>
                      <a:r>
                        <a:rPr lang="en-US" sz="1050" b="0" i="0" u="none" strike="noStrike">
                          <a:solidFill>
                            <a:srgbClr val="000000"/>
                          </a:solidFill>
                          <a:effectLst/>
                          <a:latin typeface="Calibri" panose="020F0502020204030204" pitchFamily="34" charset="0"/>
                        </a:rPr>
                        <a:t>New Mexico State Univ</a:t>
                      </a:r>
                    </a:p>
                  </a:txBody>
                  <a:tcPr marL="6545" marR="6545" marT="6545" marB="0" anchor="ctr">
                    <a:lnL>
                      <a:noFill/>
                    </a:lnL>
                    <a:lnR>
                      <a:noFill/>
                    </a:lnR>
                    <a:lnT>
                      <a:noFill/>
                    </a:lnT>
                    <a:lnB>
                      <a:noFill/>
                    </a:lnB>
                    <a:solidFill>
                      <a:srgbClr val="E7E7E7"/>
                    </a:solidFill>
                  </a:tcPr>
                </a:tc>
                <a:extLst>
                  <a:ext uri="{0D108BD9-81ED-4DB2-BD59-A6C34878D82A}">
                    <a16:rowId xmlns:a16="http://schemas.microsoft.com/office/drawing/2014/main" val="845209531"/>
                  </a:ext>
                </a:extLst>
              </a:tr>
              <a:tr h="222048">
                <a:tc>
                  <a:txBody>
                    <a:bodyPr/>
                    <a:lstStyle/>
                    <a:p>
                      <a:pPr algn="ctr" rtl="0" fontAlgn="b"/>
                      <a:r>
                        <a:rPr lang="en-US" sz="1050" b="0" i="0" u="none" strike="noStrike">
                          <a:solidFill>
                            <a:srgbClr val="000000"/>
                          </a:solidFill>
                          <a:effectLst/>
                          <a:latin typeface="Calibri" panose="020F0502020204030204" pitchFamily="34" charset="0"/>
                        </a:rPr>
                        <a:t>20</a:t>
                      </a:r>
                    </a:p>
                  </a:txBody>
                  <a:tcPr marL="6545" marR="6545" marT="6545" marB="0" anchor="ctr">
                    <a:lnL>
                      <a:noFill/>
                    </a:lnL>
                    <a:lnR>
                      <a:noFill/>
                    </a:lnR>
                    <a:lnT>
                      <a:noFill/>
                    </a:lnT>
                    <a:lnB>
                      <a:noFill/>
                    </a:lnB>
                    <a:solidFill>
                      <a:srgbClr val="FFFFFF"/>
                    </a:solidFill>
                  </a:tcPr>
                </a:tc>
                <a:tc>
                  <a:txBody>
                    <a:bodyPr/>
                    <a:lstStyle/>
                    <a:p>
                      <a:pPr algn="l" rtl="0" fontAlgn="b"/>
                      <a:r>
                        <a:rPr lang="en-US" sz="1050" b="0" i="0" u="none" strike="noStrike">
                          <a:solidFill>
                            <a:srgbClr val="000000"/>
                          </a:solidFill>
                          <a:effectLst/>
                          <a:latin typeface="Calibri" panose="020F0502020204030204" pitchFamily="34" charset="0"/>
                        </a:rPr>
                        <a:t>North Carolina State Univ at Raleigh</a:t>
                      </a:r>
                    </a:p>
                  </a:txBody>
                  <a:tcPr marL="6545" marR="6545" marT="6545" marB="0" anchor="ctr">
                    <a:lnL>
                      <a:noFill/>
                    </a:lnL>
                    <a:lnR>
                      <a:noFill/>
                    </a:lnR>
                    <a:lnT>
                      <a:noFill/>
                    </a:lnT>
                    <a:lnB>
                      <a:noFill/>
                    </a:lnB>
                    <a:solidFill>
                      <a:srgbClr val="FFFFFF"/>
                    </a:solidFill>
                  </a:tcPr>
                </a:tc>
                <a:tc>
                  <a:txBody>
                    <a:bodyPr/>
                    <a:lstStyle/>
                    <a:p>
                      <a:pPr algn="l" rtl="0" fontAlgn="b"/>
                      <a:r>
                        <a:rPr lang="en-US" sz="1050" b="0" i="0" u="none" strike="noStrike">
                          <a:solidFill>
                            <a:srgbClr val="000000"/>
                          </a:solidFill>
                          <a:effectLst/>
                          <a:latin typeface="Calibri" panose="020F0502020204030204" pitchFamily="34" charset="0"/>
                        </a:rPr>
                        <a:t>UC-Los Angeles</a:t>
                      </a:r>
                    </a:p>
                  </a:txBody>
                  <a:tcPr marL="6545" marR="6545" marT="6545" marB="0" anchor="ctr">
                    <a:lnL>
                      <a:noFill/>
                    </a:lnL>
                    <a:lnR>
                      <a:noFill/>
                    </a:lnR>
                    <a:lnT>
                      <a:noFill/>
                    </a:lnT>
                    <a:lnB>
                      <a:noFill/>
                    </a:lnB>
                    <a:solidFill>
                      <a:srgbClr val="FFFFFF"/>
                    </a:solidFill>
                  </a:tcPr>
                </a:tc>
                <a:tc>
                  <a:txBody>
                    <a:bodyPr/>
                    <a:lstStyle/>
                    <a:p>
                      <a:pPr algn="l" rtl="0" fontAlgn="b"/>
                      <a:r>
                        <a:rPr lang="en-US" sz="1050" b="0" i="0" u="none" strike="noStrike">
                          <a:solidFill>
                            <a:srgbClr val="000000"/>
                          </a:solidFill>
                          <a:effectLst/>
                          <a:latin typeface="Calibri" panose="020F0502020204030204" pitchFamily="34" charset="0"/>
                        </a:rPr>
                        <a:t>Univ of New Mexico</a:t>
                      </a:r>
                    </a:p>
                  </a:txBody>
                  <a:tcPr marL="6545" marR="6545" marT="6545" marB="0" anchor="ctr">
                    <a:lnL>
                      <a:noFill/>
                    </a:lnL>
                    <a:lnR>
                      <a:noFill/>
                    </a:lnR>
                    <a:lnT>
                      <a:noFill/>
                    </a:lnT>
                    <a:lnB>
                      <a:noFill/>
                    </a:lnB>
                    <a:solidFill>
                      <a:srgbClr val="FFFFFF"/>
                    </a:solidFill>
                  </a:tcPr>
                </a:tc>
                <a:tc>
                  <a:txBody>
                    <a:bodyPr/>
                    <a:lstStyle/>
                    <a:p>
                      <a:pPr algn="l" rtl="0" fontAlgn="b"/>
                      <a:r>
                        <a:rPr lang="en-US" sz="1050" b="0" i="0" u="none" strike="noStrike">
                          <a:solidFill>
                            <a:srgbClr val="000000"/>
                          </a:solidFill>
                          <a:effectLst/>
                          <a:latin typeface="Calibri" panose="020F0502020204030204" pitchFamily="34" charset="0"/>
                        </a:rPr>
                        <a:t>SUNY at Albany</a:t>
                      </a:r>
                    </a:p>
                  </a:txBody>
                  <a:tcPr marL="6545" marR="6545" marT="6545" marB="0" anchor="ctr">
                    <a:lnL>
                      <a:noFill/>
                    </a:lnL>
                    <a:lnR>
                      <a:noFill/>
                    </a:lnR>
                    <a:lnT>
                      <a:noFill/>
                    </a:lnT>
                    <a:lnB>
                      <a:noFill/>
                    </a:lnB>
                    <a:solidFill>
                      <a:srgbClr val="FFFFFF"/>
                    </a:solidFill>
                  </a:tcPr>
                </a:tc>
                <a:tc>
                  <a:txBody>
                    <a:bodyPr/>
                    <a:lstStyle/>
                    <a:p>
                      <a:pPr algn="l" rtl="0" fontAlgn="b"/>
                      <a:r>
                        <a:rPr lang="en-US" sz="1050" b="0" i="0" u="none" strike="noStrike">
                          <a:solidFill>
                            <a:srgbClr val="000000"/>
                          </a:solidFill>
                          <a:effectLst/>
                          <a:latin typeface="Calibri" panose="020F0502020204030204" pitchFamily="34" charset="0"/>
                        </a:rPr>
                        <a:t>CUNY Lehman College</a:t>
                      </a:r>
                    </a:p>
                  </a:txBody>
                  <a:tcPr marL="6545" marR="6545" marT="6545" marB="0" anchor="ctr">
                    <a:lnL>
                      <a:noFill/>
                    </a:lnL>
                    <a:lnR>
                      <a:noFill/>
                    </a:lnR>
                    <a:lnT>
                      <a:noFill/>
                    </a:lnT>
                    <a:lnB>
                      <a:noFill/>
                    </a:lnB>
                    <a:solidFill>
                      <a:srgbClr val="FFFFFF"/>
                    </a:solidFill>
                  </a:tcPr>
                </a:tc>
                <a:tc>
                  <a:txBody>
                    <a:bodyPr/>
                    <a:lstStyle/>
                    <a:p>
                      <a:pPr algn="l" rtl="0" fontAlgn="b"/>
                      <a:r>
                        <a:rPr lang="en-US" sz="1050" b="0" i="0" u="none" strike="noStrike">
                          <a:solidFill>
                            <a:srgbClr val="000000"/>
                          </a:solidFill>
                          <a:effectLst/>
                          <a:latin typeface="Calibri" panose="020F0502020204030204" pitchFamily="34" charset="0"/>
                        </a:rPr>
                        <a:t>UC-Irvine</a:t>
                      </a:r>
                    </a:p>
                  </a:txBody>
                  <a:tcPr marL="6545" marR="6545" marT="6545" marB="0" anchor="ctr">
                    <a:lnL>
                      <a:noFill/>
                    </a:lnL>
                    <a:lnR>
                      <a:noFill/>
                    </a:lnR>
                    <a:lnT>
                      <a:noFill/>
                    </a:lnT>
                    <a:lnB>
                      <a:noFill/>
                    </a:lnB>
                    <a:solidFill>
                      <a:srgbClr val="FFFFFF"/>
                    </a:solidFill>
                  </a:tcPr>
                </a:tc>
                <a:extLst>
                  <a:ext uri="{0D108BD9-81ED-4DB2-BD59-A6C34878D82A}">
                    <a16:rowId xmlns:a16="http://schemas.microsoft.com/office/drawing/2014/main" val="2969205056"/>
                  </a:ext>
                </a:extLst>
              </a:tr>
              <a:tr h="222048">
                <a:tc>
                  <a:txBody>
                    <a:bodyPr/>
                    <a:lstStyle/>
                    <a:p>
                      <a:pPr algn="ctr" rtl="0" fontAlgn="b"/>
                      <a:r>
                        <a:rPr lang="en-US" sz="1050" b="0" i="0" u="none" strike="noStrike">
                          <a:solidFill>
                            <a:srgbClr val="000000"/>
                          </a:solidFill>
                          <a:effectLst/>
                          <a:latin typeface="Calibri" panose="020F0502020204030204" pitchFamily="34" charset="0"/>
                        </a:rPr>
                        <a:t>21</a:t>
                      </a:r>
                    </a:p>
                  </a:txBody>
                  <a:tcPr marL="6545" marR="6545" marT="6545" marB="0" anchor="ctr">
                    <a:lnL>
                      <a:noFill/>
                    </a:lnL>
                    <a:lnR>
                      <a:noFill/>
                    </a:lnR>
                    <a:lnT>
                      <a:noFill/>
                    </a:lnT>
                    <a:lnB>
                      <a:noFill/>
                    </a:lnB>
                    <a:solidFill>
                      <a:srgbClr val="E7E7E7"/>
                    </a:solidFill>
                  </a:tcPr>
                </a:tc>
                <a:tc>
                  <a:txBody>
                    <a:bodyPr/>
                    <a:lstStyle/>
                    <a:p>
                      <a:pPr algn="l" rtl="0" fontAlgn="b"/>
                      <a:r>
                        <a:rPr lang="en-US" sz="1050" b="0" i="0" u="none" strike="noStrike">
                          <a:solidFill>
                            <a:srgbClr val="000000"/>
                          </a:solidFill>
                          <a:effectLst/>
                          <a:latin typeface="Calibri" panose="020F0502020204030204" pitchFamily="34" charset="0"/>
                        </a:rPr>
                        <a:t>San Diego State Univ</a:t>
                      </a:r>
                    </a:p>
                  </a:txBody>
                  <a:tcPr marL="6545" marR="6545" marT="6545" marB="0" anchor="ctr">
                    <a:lnL>
                      <a:noFill/>
                    </a:lnL>
                    <a:lnR>
                      <a:noFill/>
                    </a:lnR>
                    <a:lnT>
                      <a:noFill/>
                    </a:lnT>
                    <a:lnB>
                      <a:noFill/>
                    </a:lnB>
                    <a:solidFill>
                      <a:srgbClr val="E7E7E7"/>
                    </a:solidFill>
                  </a:tcPr>
                </a:tc>
                <a:tc>
                  <a:txBody>
                    <a:bodyPr/>
                    <a:lstStyle/>
                    <a:p>
                      <a:pPr algn="l" rtl="0" fontAlgn="b"/>
                      <a:r>
                        <a:rPr lang="en-US" sz="1050" b="0" i="0" u="none" strike="noStrike">
                          <a:solidFill>
                            <a:srgbClr val="000000"/>
                          </a:solidFill>
                          <a:effectLst/>
                          <a:latin typeface="Calibri" panose="020F0502020204030204" pitchFamily="34" charset="0"/>
                        </a:rPr>
                        <a:t>Pennsylvania State Univ</a:t>
                      </a:r>
                    </a:p>
                  </a:txBody>
                  <a:tcPr marL="6545" marR="6545" marT="6545" marB="0" anchor="ctr">
                    <a:lnL>
                      <a:noFill/>
                    </a:lnL>
                    <a:lnR>
                      <a:noFill/>
                    </a:lnR>
                    <a:lnT>
                      <a:noFill/>
                    </a:lnT>
                    <a:lnB>
                      <a:noFill/>
                    </a:lnB>
                    <a:solidFill>
                      <a:srgbClr val="E7E7E7"/>
                    </a:solidFill>
                  </a:tcPr>
                </a:tc>
                <a:tc>
                  <a:txBody>
                    <a:bodyPr/>
                    <a:lstStyle/>
                    <a:p>
                      <a:pPr algn="l" rtl="0" fontAlgn="b"/>
                      <a:r>
                        <a:rPr lang="en-US" sz="1050" b="0" i="0" u="none" strike="noStrike">
                          <a:solidFill>
                            <a:srgbClr val="000000"/>
                          </a:solidFill>
                          <a:effectLst/>
                          <a:latin typeface="Calibri" panose="020F0502020204030204" pitchFamily="34" charset="0"/>
                        </a:rPr>
                        <a:t>Rutgers Univ-New Brunswick</a:t>
                      </a:r>
                    </a:p>
                  </a:txBody>
                  <a:tcPr marL="6545" marR="6545" marT="6545" marB="0" anchor="ctr">
                    <a:lnL>
                      <a:noFill/>
                    </a:lnL>
                    <a:lnR>
                      <a:noFill/>
                    </a:lnR>
                    <a:lnT>
                      <a:noFill/>
                    </a:lnT>
                    <a:lnB>
                      <a:noFill/>
                    </a:lnB>
                    <a:solidFill>
                      <a:srgbClr val="E7E7E7"/>
                    </a:solidFill>
                  </a:tcPr>
                </a:tc>
                <a:tc>
                  <a:txBody>
                    <a:bodyPr/>
                    <a:lstStyle/>
                    <a:p>
                      <a:pPr algn="l" rtl="0" fontAlgn="b"/>
                      <a:r>
                        <a:rPr lang="en-US" sz="1050" b="0" i="0" u="none" strike="noStrike">
                          <a:solidFill>
                            <a:srgbClr val="000000"/>
                          </a:solidFill>
                          <a:effectLst/>
                          <a:latin typeface="Calibri" panose="020F0502020204030204" pitchFamily="34" charset="0"/>
                        </a:rPr>
                        <a:t>Arizona State Univ-Tempe</a:t>
                      </a:r>
                    </a:p>
                  </a:txBody>
                  <a:tcPr marL="6545" marR="6545" marT="6545" marB="0" anchor="ctr">
                    <a:lnL>
                      <a:noFill/>
                    </a:lnL>
                    <a:lnR>
                      <a:noFill/>
                    </a:lnR>
                    <a:lnT>
                      <a:noFill/>
                    </a:lnT>
                    <a:lnB>
                      <a:noFill/>
                    </a:lnB>
                    <a:solidFill>
                      <a:srgbClr val="E7E7E7"/>
                    </a:solidFill>
                  </a:tcPr>
                </a:tc>
                <a:tc>
                  <a:txBody>
                    <a:bodyPr/>
                    <a:lstStyle/>
                    <a:p>
                      <a:pPr algn="l" rtl="0" fontAlgn="b"/>
                      <a:r>
                        <a:rPr lang="en-US" sz="1050" b="0" i="0" u="none" strike="noStrike">
                          <a:solidFill>
                            <a:srgbClr val="000000"/>
                          </a:solidFill>
                          <a:effectLst/>
                          <a:latin typeface="Calibri" panose="020F0502020204030204" pitchFamily="34" charset="0"/>
                        </a:rPr>
                        <a:t>CSU-Fullerton</a:t>
                      </a:r>
                    </a:p>
                  </a:txBody>
                  <a:tcPr marL="6545" marR="6545" marT="6545" marB="0" anchor="ctr">
                    <a:lnL>
                      <a:noFill/>
                    </a:lnL>
                    <a:lnR>
                      <a:noFill/>
                    </a:lnR>
                    <a:lnT>
                      <a:noFill/>
                    </a:lnT>
                    <a:lnB>
                      <a:noFill/>
                    </a:lnB>
                    <a:solidFill>
                      <a:srgbClr val="E7E7E7"/>
                    </a:solidFill>
                  </a:tcPr>
                </a:tc>
                <a:tc>
                  <a:txBody>
                    <a:bodyPr/>
                    <a:lstStyle/>
                    <a:p>
                      <a:pPr algn="l" rtl="0" fontAlgn="b"/>
                      <a:r>
                        <a:rPr lang="en-US" sz="1050" b="0" i="0" u="none" strike="noStrike">
                          <a:solidFill>
                            <a:srgbClr val="000000"/>
                          </a:solidFill>
                          <a:effectLst/>
                          <a:latin typeface="Calibri" panose="020F0502020204030204" pitchFamily="34" charset="0"/>
                        </a:rPr>
                        <a:t>Univ of South Florida</a:t>
                      </a:r>
                    </a:p>
                  </a:txBody>
                  <a:tcPr marL="6545" marR="6545" marT="6545" marB="0" anchor="ctr">
                    <a:lnL>
                      <a:noFill/>
                    </a:lnL>
                    <a:lnR>
                      <a:noFill/>
                    </a:lnR>
                    <a:lnT>
                      <a:noFill/>
                    </a:lnT>
                    <a:lnB>
                      <a:noFill/>
                    </a:lnB>
                    <a:solidFill>
                      <a:srgbClr val="E7E7E7"/>
                    </a:solidFill>
                  </a:tcPr>
                </a:tc>
                <a:extLst>
                  <a:ext uri="{0D108BD9-81ED-4DB2-BD59-A6C34878D82A}">
                    <a16:rowId xmlns:a16="http://schemas.microsoft.com/office/drawing/2014/main" val="775444983"/>
                  </a:ext>
                </a:extLst>
              </a:tr>
              <a:tr h="222048">
                <a:tc>
                  <a:txBody>
                    <a:bodyPr/>
                    <a:lstStyle/>
                    <a:p>
                      <a:pPr algn="ctr" rtl="0" fontAlgn="b"/>
                      <a:r>
                        <a:rPr lang="en-US" sz="1050" b="0" i="0" u="none" strike="noStrike">
                          <a:solidFill>
                            <a:srgbClr val="000000"/>
                          </a:solidFill>
                          <a:effectLst/>
                          <a:latin typeface="Calibri" panose="020F0502020204030204" pitchFamily="34" charset="0"/>
                        </a:rPr>
                        <a:t>22</a:t>
                      </a:r>
                    </a:p>
                  </a:txBody>
                  <a:tcPr marL="6545" marR="6545" marT="6545" marB="0" anchor="ctr">
                    <a:lnL>
                      <a:noFill/>
                    </a:lnL>
                    <a:lnR>
                      <a:noFill/>
                    </a:lnR>
                    <a:lnT>
                      <a:noFill/>
                    </a:lnT>
                    <a:lnB>
                      <a:noFill/>
                    </a:lnB>
                    <a:solidFill>
                      <a:srgbClr val="FFFFFF"/>
                    </a:solidFill>
                  </a:tcPr>
                </a:tc>
                <a:tc>
                  <a:txBody>
                    <a:bodyPr/>
                    <a:lstStyle/>
                    <a:p>
                      <a:pPr algn="l" rtl="0" fontAlgn="b"/>
                      <a:r>
                        <a:rPr lang="en-US" sz="1050" b="0" i="0" u="none" strike="noStrike">
                          <a:solidFill>
                            <a:srgbClr val="000000"/>
                          </a:solidFill>
                          <a:effectLst/>
                          <a:latin typeface="Calibri" panose="020F0502020204030204" pitchFamily="34" charset="0"/>
                        </a:rPr>
                        <a:t>San Jose State Univ</a:t>
                      </a:r>
                    </a:p>
                  </a:txBody>
                  <a:tcPr marL="6545" marR="6545" marT="6545" marB="0" anchor="ctr">
                    <a:lnL>
                      <a:noFill/>
                    </a:lnL>
                    <a:lnR>
                      <a:noFill/>
                    </a:lnR>
                    <a:lnT>
                      <a:noFill/>
                    </a:lnT>
                    <a:lnB>
                      <a:noFill/>
                    </a:lnB>
                    <a:solidFill>
                      <a:srgbClr val="FFFFFF"/>
                    </a:solidFill>
                  </a:tcPr>
                </a:tc>
                <a:tc>
                  <a:txBody>
                    <a:bodyPr/>
                    <a:lstStyle/>
                    <a:p>
                      <a:pPr algn="l" rtl="0" fontAlgn="b"/>
                      <a:r>
                        <a:rPr lang="en-US" sz="1050" b="0" i="0" u="none" strike="noStrike">
                          <a:solidFill>
                            <a:srgbClr val="000000"/>
                          </a:solidFill>
                          <a:effectLst/>
                          <a:latin typeface="Calibri" panose="020F0502020204030204" pitchFamily="34" charset="0"/>
                        </a:rPr>
                        <a:t>UC-Riverside</a:t>
                      </a:r>
                    </a:p>
                  </a:txBody>
                  <a:tcPr marL="6545" marR="6545" marT="6545" marB="0" anchor="ctr">
                    <a:lnL>
                      <a:noFill/>
                    </a:lnL>
                    <a:lnR>
                      <a:noFill/>
                    </a:lnR>
                    <a:lnT>
                      <a:noFill/>
                    </a:lnT>
                    <a:lnB>
                      <a:noFill/>
                    </a:lnB>
                    <a:solidFill>
                      <a:srgbClr val="FFFFFF"/>
                    </a:solidFill>
                  </a:tcPr>
                </a:tc>
                <a:tc>
                  <a:txBody>
                    <a:bodyPr/>
                    <a:lstStyle/>
                    <a:p>
                      <a:pPr algn="l" rtl="0" fontAlgn="b"/>
                      <a:r>
                        <a:rPr lang="en-US" sz="1050" b="0" i="0" u="none" strike="noStrike">
                          <a:solidFill>
                            <a:srgbClr val="000000"/>
                          </a:solidFill>
                          <a:effectLst/>
                          <a:latin typeface="Calibri" panose="020F0502020204030204" pitchFamily="34" charset="0"/>
                        </a:rPr>
                        <a:t>Univ of Illinois at Chicago</a:t>
                      </a:r>
                    </a:p>
                  </a:txBody>
                  <a:tcPr marL="6545" marR="6545" marT="6545" marB="0" anchor="ctr">
                    <a:lnL>
                      <a:noFill/>
                    </a:lnL>
                    <a:lnR>
                      <a:noFill/>
                    </a:lnR>
                    <a:lnT>
                      <a:noFill/>
                    </a:lnT>
                    <a:lnB>
                      <a:noFill/>
                    </a:lnB>
                    <a:solidFill>
                      <a:srgbClr val="FFFFFF"/>
                    </a:solidFill>
                  </a:tcPr>
                </a:tc>
                <a:tc>
                  <a:txBody>
                    <a:bodyPr/>
                    <a:lstStyle/>
                    <a:p>
                      <a:pPr algn="l" rtl="0" fontAlgn="b"/>
                      <a:r>
                        <a:rPr lang="en-US" sz="1050" b="0" i="0" u="none" strike="noStrike">
                          <a:solidFill>
                            <a:srgbClr val="000000"/>
                          </a:solidFill>
                          <a:effectLst/>
                          <a:latin typeface="Calibri" panose="020F0502020204030204" pitchFamily="34" charset="0"/>
                        </a:rPr>
                        <a:t>Florida International Univ</a:t>
                      </a:r>
                    </a:p>
                  </a:txBody>
                  <a:tcPr marL="6545" marR="6545" marT="6545" marB="0" anchor="ctr">
                    <a:lnL>
                      <a:noFill/>
                    </a:lnL>
                    <a:lnR>
                      <a:noFill/>
                    </a:lnR>
                    <a:lnT>
                      <a:noFill/>
                    </a:lnT>
                    <a:lnB>
                      <a:noFill/>
                    </a:lnB>
                    <a:solidFill>
                      <a:srgbClr val="FFFFFF"/>
                    </a:solidFill>
                  </a:tcPr>
                </a:tc>
                <a:tc>
                  <a:txBody>
                    <a:bodyPr/>
                    <a:lstStyle/>
                    <a:p>
                      <a:pPr algn="l" rtl="0" fontAlgn="b"/>
                      <a:r>
                        <a:rPr lang="en-US" sz="1050" b="0" i="0" u="none" strike="noStrike">
                          <a:solidFill>
                            <a:srgbClr val="000000"/>
                          </a:solidFill>
                          <a:effectLst/>
                          <a:latin typeface="Calibri" panose="020F0502020204030204" pitchFamily="34" charset="0"/>
                        </a:rPr>
                        <a:t>UC-Santa Cruz</a:t>
                      </a:r>
                    </a:p>
                  </a:txBody>
                  <a:tcPr marL="6545" marR="6545" marT="6545" marB="0" anchor="ctr">
                    <a:lnL>
                      <a:noFill/>
                    </a:lnL>
                    <a:lnR>
                      <a:noFill/>
                    </a:lnR>
                    <a:lnT>
                      <a:noFill/>
                    </a:lnT>
                    <a:lnB>
                      <a:noFill/>
                    </a:lnB>
                    <a:solidFill>
                      <a:srgbClr val="FFFFFF"/>
                    </a:solidFill>
                  </a:tcPr>
                </a:tc>
                <a:tc>
                  <a:txBody>
                    <a:bodyPr/>
                    <a:lstStyle/>
                    <a:p>
                      <a:pPr algn="l" rtl="0" fontAlgn="b"/>
                      <a:r>
                        <a:rPr lang="en-US" sz="1050" b="0" i="0" u="none" strike="noStrike">
                          <a:solidFill>
                            <a:srgbClr val="000000"/>
                          </a:solidFill>
                          <a:effectLst/>
                          <a:latin typeface="Calibri" panose="020F0502020204030204" pitchFamily="34" charset="0"/>
                        </a:rPr>
                        <a:t>CUNY Brooklyn College</a:t>
                      </a:r>
                    </a:p>
                  </a:txBody>
                  <a:tcPr marL="6545" marR="6545" marT="6545" marB="0" anchor="ctr">
                    <a:lnL>
                      <a:noFill/>
                    </a:lnL>
                    <a:lnR>
                      <a:noFill/>
                    </a:lnR>
                    <a:lnT>
                      <a:noFill/>
                    </a:lnT>
                    <a:lnB>
                      <a:noFill/>
                    </a:lnB>
                    <a:solidFill>
                      <a:srgbClr val="FFFFFF"/>
                    </a:solidFill>
                  </a:tcPr>
                </a:tc>
                <a:extLst>
                  <a:ext uri="{0D108BD9-81ED-4DB2-BD59-A6C34878D82A}">
                    <a16:rowId xmlns:a16="http://schemas.microsoft.com/office/drawing/2014/main" val="2822978634"/>
                  </a:ext>
                </a:extLst>
              </a:tr>
              <a:tr h="222048">
                <a:tc>
                  <a:txBody>
                    <a:bodyPr/>
                    <a:lstStyle/>
                    <a:p>
                      <a:pPr algn="ctr" rtl="0" fontAlgn="b"/>
                      <a:r>
                        <a:rPr lang="en-US" sz="1050" b="0" i="0" u="none" strike="noStrike">
                          <a:solidFill>
                            <a:srgbClr val="000000"/>
                          </a:solidFill>
                          <a:effectLst/>
                          <a:latin typeface="Calibri" panose="020F0502020204030204" pitchFamily="34" charset="0"/>
                        </a:rPr>
                        <a:t>23</a:t>
                      </a:r>
                    </a:p>
                  </a:txBody>
                  <a:tcPr marL="6545" marR="6545" marT="6545" marB="0" anchor="ctr">
                    <a:lnL>
                      <a:noFill/>
                    </a:lnL>
                    <a:lnR>
                      <a:noFill/>
                    </a:lnR>
                    <a:lnT>
                      <a:noFill/>
                    </a:lnT>
                    <a:lnB>
                      <a:noFill/>
                    </a:lnB>
                    <a:solidFill>
                      <a:srgbClr val="E7E7E7"/>
                    </a:solidFill>
                  </a:tcPr>
                </a:tc>
                <a:tc>
                  <a:txBody>
                    <a:bodyPr/>
                    <a:lstStyle/>
                    <a:p>
                      <a:pPr algn="l" rtl="0" fontAlgn="b"/>
                      <a:r>
                        <a:rPr lang="en-US" sz="1050" b="0" i="0" u="none" strike="noStrike">
                          <a:solidFill>
                            <a:srgbClr val="000000"/>
                          </a:solidFill>
                          <a:effectLst/>
                          <a:latin typeface="Calibri" panose="020F0502020204030204" pitchFamily="34" charset="0"/>
                        </a:rPr>
                        <a:t>UC-Davis</a:t>
                      </a:r>
                    </a:p>
                  </a:txBody>
                  <a:tcPr marL="6545" marR="6545" marT="6545" marB="0" anchor="ctr">
                    <a:lnL>
                      <a:noFill/>
                    </a:lnL>
                    <a:lnR>
                      <a:noFill/>
                    </a:lnR>
                    <a:lnT>
                      <a:noFill/>
                    </a:lnT>
                    <a:lnB>
                      <a:noFill/>
                    </a:lnB>
                    <a:solidFill>
                      <a:srgbClr val="E7E7E7"/>
                    </a:solidFill>
                  </a:tcPr>
                </a:tc>
                <a:tc>
                  <a:txBody>
                    <a:bodyPr/>
                    <a:lstStyle/>
                    <a:p>
                      <a:pPr algn="l" rtl="0" fontAlgn="b"/>
                      <a:r>
                        <a:rPr lang="en-US" sz="1050" b="0" i="0" u="none" strike="noStrike">
                          <a:solidFill>
                            <a:srgbClr val="000000"/>
                          </a:solidFill>
                          <a:effectLst/>
                          <a:latin typeface="Calibri" panose="020F0502020204030204" pitchFamily="34" charset="0"/>
                        </a:rPr>
                        <a:t>UC-Davis</a:t>
                      </a:r>
                    </a:p>
                  </a:txBody>
                  <a:tcPr marL="6545" marR="6545" marT="6545" marB="0" anchor="ctr">
                    <a:lnL>
                      <a:noFill/>
                    </a:lnL>
                    <a:lnR>
                      <a:noFill/>
                    </a:lnR>
                    <a:lnT>
                      <a:noFill/>
                    </a:lnT>
                    <a:lnB>
                      <a:noFill/>
                    </a:lnB>
                    <a:solidFill>
                      <a:srgbClr val="E7E7E7"/>
                    </a:solidFill>
                  </a:tcPr>
                </a:tc>
                <a:tc>
                  <a:txBody>
                    <a:bodyPr/>
                    <a:lstStyle/>
                    <a:p>
                      <a:pPr algn="l" rtl="0" fontAlgn="b"/>
                      <a:r>
                        <a:rPr lang="en-US" sz="1050" b="0" i="0" u="none" strike="noStrike">
                          <a:solidFill>
                            <a:srgbClr val="000000"/>
                          </a:solidFill>
                          <a:effectLst/>
                          <a:latin typeface="Calibri" panose="020F0502020204030204" pitchFamily="34" charset="0"/>
                        </a:rPr>
                        <a:t>Univ of North Texas</a:t>
                      </a:r>
                    </a:p>
                  </a:txBody>
                  <a:tcPr marL="6545" marR="6545" marT="6545" marB="0" anchor="ctr">
                    <a:lnL>
                      <a:noFill/>
                    </a:lnL>
                    <a:lnR>
                      <a:noFill/>
                    </a:lnR>
                    <a:lnT>
                      <a:noFill/>
                    </a:lnT>
                    <a:lnB>
                      <a:noFill/>
                    </a:lnB>
                    <a:solidFill>
                      <a:srgbClr val="E7E7E7"/>
                    </a:solidFill>
                  </a:tcPr>
                </a:tc>
                <a:tc>
                  <a:txBody>
                    <a:bodyPr/>
                    <a:lstStyle/>
                    <a:p>
                      <a:pPr algn="l" rtl="0" fontAlgn="b"/>
                      <a:r>
                        <a:rPr lang="en-US" sz="1050" b="0" i="0" u="none" strike="noStrike" dirty="0" err="1">
                          <a:solidFill>
                            <a:srgbClr val="000000"/>
                          </a:solidFill>
                          <a:effectLst/>
                          <a:latin typeface="Calibri" panose="020F0502020204030204" pitchFamily="34" charset="0"/>
                        </a:rPr>
                        <a:t>Univ</a:t>
                      </a:r>
                      <a:r>
                        <a:rPr lang="en-US" sz="1050" b="0" i="0" u="none" strike="noStrike" dirty="0">
                          <a:solidFill>
                            <a:srgbClr val="000000"/>
                          </a:solidFill>
                          <a:effectLst/>
                          <a:latin typeface="Calibri" panose="020F0502020204030204" pitchFamily="34" charset="0"/>
                        </a:rPr>
                        <a:t> North Carolina at Charlotte</a:t>
                      </a:r>
                    </a:p>
                  </a:txBody>
                  <a:tcPr marL="6545" marR="6545" marT="6545" marB="0" anchor="ctr">
                    <a:lnL>
                      <a:noFill/>
                    </a:lnL>
                    <a:lnR>
                      <a:noFill/>
                    </a:lnR>
                    <a:lnT>
                      <a:noFill/>
                    </a:lnT>
                    <a:lnB>
                      <a:noFill/>
                    </a:lnB>
                    <a:solidFill>
                      <a:srgbClr val="E7E7E7"/>
                    </a:solidFill>
                  </a:tcPr>
                </a:tc>
                <a:tc>
                  <a:txBody>
                    <a:bodyPr/>
                    <a:lstStyle/>
                    <a:p>
                      <a:pPr algn="l" rtl="0" fontAlgn="b"/>
                      <a:r>
                        <a:rPr lang="en-US" sz="1050" b="0" i="0" u="none" strike="noStrike">
                          <a:solidFill>
                            <a:srgbClr val="000000"/>
                          </a:solidFill>
                          <a:effectLst/>
                          <a:latin typeface="Calibri" panose="020F0502020204030204" pitchFamily="34" charset="0"/>
                        </a:rPr>
                        <a:t>CSU-Sacramento</a:t>
                      </a:r>
                    </a:p>
                  </a:txBody>
                  <a:tcPr marL="6545" marR="6545" marT="6545" marB="0" anchor="ctr">
                    <a:lnL>
                      <a:noFill/>
                    </a:lnL>
                    <a:lnR>
                      <a:noFill/>
                    </a:lnR>
                    <a:lnT>
                      <a:noFill/>
                    </a:lnT>
                    <a:lnB>
                      <a:noFill/>
                    </a:lnB>
                    <a:solidFill>
                      <a:srgbClr val="E7E7E7"/>
                    </a:solidFill>
                  </a:tcPr>
                </a:tc>
                <a:tc>
                  <a:txBody>
                    <a:bodyPr/>
                    <a:lstStyle/>
                    <a:p>
                      <a:pPr algn="l" rtl="0" fontAlgn="b"/>
                      <a:r>
                        <a:rPr lang="en-US" sz="1050" b="0" i="0" u="none" strike="noStrike" dirty="0">
                          <a:solidFill>
                            <a:srgbClr val="FF0000"/>
                          </a:solidFill>
                          <a:effectLst/>
                          <a:latin typeface="Calibri" panose="020F0502020204030204" pitchFamily="34" charset="0"/>
                        </a:rPr>
                        <a:t>Liberty </a:t>
                      </a:r>
                      <a:r>
                        <a:rPr lang="en-US" sz="1050" b="0" i="0" u="none" strike="noStrike" dirty="0" err="1">
                          <a:solidFill>
                            <a:srgbClr val="FF0000"/>
                          </a:solidFill>
                          <a:effectLst/>
                          <a:latin typeface="Calibri" panose="020F0502020204030204" pitchFamily="34" charset="0"/>
                        </a:rPr>
                        <a:t>Univ</a:t>
                      </a:r>
                      <a:endParaRPr lang="en-US" sz="1050" b="0" i="0" u="none" strike="noStrike" dirty="0">
                        <a:solidFill>
                          <a:srgbClr val="FF0000"/>
                        </a:solidFill>
                        <a:effectLst/>
                        <a:latin typeface="Calibri" panose="020F0502020204030204" pitchFamily="34" charset="0"/>
                      </a:endParaRPr>
                    </a:p>
                  </a:txBody>
                  <a:tcPr marL="6545" marR="6545" marT="6545" marB="0" anchor="ctr">
                    <a:lnL>
                      <a:noFill/>
                    </a:lnL>
                    <a:lnR>
                      <a:noFill/>
                    </a:lnR>
                    <a:lnT>
                      <a:noFill/>
                    </a:lnT>
                    <a:lnB>
                      <a:noFill/>
                    </a:lnB>
                    <a:solidFill>
                      <a:srgbClr val="E7E7E7"/>
                    </a:solidFill>
                  </a:tcPr>
                </a:tc>
                <a:extLst>
                  <a:ext uri="{0D108BD9-81ED-4DB2-BD59-A6C34878D82A}">
                    <a16:rowId xmlns:a16="http://schemas.microsoft.com/office/drawing/2014/main" val="3746631550"/>
                  </a:ext>
                </a:extLst>
              </a:tr>
              <a:tr h="222048">
                <a:tc>
                  <a:txBody>
                    <a:bodyPr/>
                    <a:lstStyle/>
                    <a:p>
                      <a:pPr algn="ctr" rtl="0" fontAlgn="b"/>
                      <a:r>
                        <a:rPr lang="en-US" sz="1050" b="0" i="0" u="none" strike="noStrike">
                          <a:solidFill>
                            <a:srgbClr val="000000"/>
                          </a:solidFill>
                          <a:effectLst/>
                          <a:latin typeface="Calibri" panose="020F0502020204030204" pitchFamily="34" charset="0"/>
                        </a:rPr>
                        <a:t>24</a:t>
                      </a:r>
                    </a:p>
                  </a:txBody>
                  <a:tcPr marL="6545" marR="6545" marT="6545" marB="0" anchor="ctr">
                    <a:lnL>
                      <a:noFill/>
                    </a:lnL>
                    <a:lnR>
                      <a:noFill/>
                    </a:lnR>
                    <a:lnT>
                      <a:noFill/>
                    </a:lnT>
                    <a:lnB>
                      <a:noFill/>
                    </a:lnB>
                    <a:solidFill>
                      <a:srgbClr val="FFFFFF"/>
                    </a:solidFill>
                  </a:tcPr>
                </a:tc>
                <a:tc>
                  <a:txBody>
                    <a:bodyPr/>
                    <a:lstStyle/>
                    <a:p>
                      <a:pPr algn="l" rtl="0" fontAlgn="b"/>
                      <a:r>
                        <a:rPr lang="en-US" sz="1050" b="0" i="0" u="none" strike="noStrike" dirty="0">
                          <a:solidFill>
                            <a:srgbClr val="000000"/>
                          </a:solidFill>
                          <a:effectLst/>
                          <a:latin typeface="Calibri" panose="020F0502020204030204" pitchFamily="34" charset="0"/>
                        </a:rPr>
                        <a:t>Virginia Polytechnic Inst. and State </a:t>
                      </a:r>
                      <a:r>
                        <a:rPr lang="en-US" sz="1050" b="0" i="0" u="none" strike="noStrike" dirty="0" err="1">
                          <a:solidFill>
                            <a:srgbClr val="000000"/>
                          </a:solidFill>
                          <a:effectLst/>
                          <a:latin typeface="Calibri" panose="020F0502020204030204" pitchFamily="34" charset="0"/>
                        </a:rPr>
                        <a:t>Univ</a:t>
                      </a:r>
                      <a:endParaRPr lang="en-US" sz="1050" b="0" i="0" u="none" strike="noStrike" dirty="0">
                        <a:solidFill>
                          <a:srgbClr val="000000"/>
                        </a:solidFill>
                        <a:effectLst/>
                        <a:latin typeface="Calibri" panose="020F0502020204030204" pitchFamily="34" charset="0"/>
                      </a:endParaRPr>
                    </a:p>
                  </a:txBody>
                  <a:tcPr marL="6545" marR="6545" marT="6545" marB="0" anchor="ctr">
                    <a:lnL>
                      <a:noFill/>
                    </a:lnL>
                    <a:lnR>
                      <a:noFill/>
                    </a:lnR>
                    <a:lnT>
                      <a:noFill/>
                    </a:lnT>
                    <a:lnB>
                      <a:noFill/>
                    </a:lnB>
                    <a:solidFill>
                      <a:srgbClr val="FFFFFF"/>
                    </a:solidFill>
                  </a:tcPr>
                </a:tc>
                <a:tc>
                  <a:txBody>
                    <a:bodyPr/>
                    <a:lstStyle/>
                    <a:p>
                      <a:pPr algn="l" rtl="0" fontAlgn="b"/>
                      <a:r>
                        <a:rPr lang="en-US" sz="1050" b="0" i="0" u="none" strike="noStrike">
                          <a:solidFill>
                            <a:srgbClr val="000000"/>
                          </a:solidFill>
                          <a:effectLst/>
                          <a:latin typeface="Calibri" panose="020F0502020204030204" pitchFamily="34" charset="0"/>
                        </a:rPr>
                        <a:t>Florida State Univ</a:t>
                      </a:r>
                    </a:p>
                  </a:txBody>
                  <a:tcPr marL="6545" marR="6545" marT="6545" marB="0" anchor="ctr">
                    <a:lnL>
                      <a:noFill/>
                    </a:lnL>
                    <a:lnR>
                      <a:noFill/>
                    </a:lnR>
                    <a:lnT>
                      <a:noFill/>
                    </a:lnT>
                    <a:lnB>
                      <a:noFill/>
                    </a:lnB>
                    <a:solidFill>
                      <a:srgbClr val="FFFFFF"/>
                    </a:solidFill>
                  </a:tcPr>
                </a:tc>
                <a:tc>
                  <a:txBody>
                    <a:bodyPr/>
                    <a:lstStyle/>
                    <a:p>
                      <a:pPr algn="l" rtl="0" fontAlgn="b"/>
                      <a:r>
                        <a:rPr lang="en-US" sz="1050" b="0" i="0" u="none" strike="noStrike">
                          <a:solidFill>
                            <a:srgbClr val="000000"/>
                          </a:solidFill>
                          <a:effectLst/>
                          <a:latin typeface="Calibri" panose="020F0502020204030204" pitchFamily="34" charset="0"/>
                        </a:rPr>
                        <a:t>The Univ of Texas at Arlington</a:t>
                      </a:r>
                    </a:p>
                  </a:txBody>
                  <a:tcPr marL="6545" marR="6545" marT="6545" marB="0" anchor="ctr">
                    <a:lnL>
                      <a:noFill/>
                    </a:lnL>
                    <a:lnR>
                      <a:noFill/>
                    </a:lnR>
                    <a:lnT>
                      <a:noFill/>
                    </a:lnT>
                    <a:lnB>
                      <a:noFill/>
                    </a:lnB>
                    <a:solidFill>
                      <a:srgbClr val="FFFFFF"/>
                    </a:solidFill>
                  </a:tcPr>
                </a:tc>
                <a:tc>
                  <a:txBody>
                    <a:bodyPr/>
                    <a:lstStyle/>
                    <a:p>
                      <a:pPr algn="l" rtl="0" fontAlgn="b"/>
                      <a:r>
                        <a:rPr lang="en-US" sz="1050" b="0" i="0" u="none" strike="noStrike">
                          <a:solidFill>
                            <a:srgbClr val="000000"/>
                          </a:solidFill>
                          <a:effectLst/>
                          <a:latin typeface="Calibri" panose="020F0502020204030204" pitchFamily="34" charset="0"/>
                        </a:rPr>
                        <a:t>Montclair State Univ</a:t>
                      </a:r>
                    </a:p>
                  </a:txBody>
                  <a:tcPr marL="6545" marR="6545" marT="6545" marB="0" anchor="ctr">
                    <a:lnL>
                      <a:noFill/>
                    </a:lnL>
                    <a:lnR>
                      <a:noFill/>
                    </a:lnR>
                    <a:lnT>
                      <a:noFill/>
                    </a:lnT>
                    <a:lnB>
                      <a:noFill/>
                    </a:lnB>
                    <a:solidFill>
                      <a:srgbClr val="FFFFFF"/>
                    </a:solidFill>
                  </a:tcPr>
                </a:tc>
                <a:tc>
                  <a:txBody>
                    <a:bodyPr/>
                    <a:lstStyle/>
                    <a:p>
                      <a:pPr algn="l" rtl="0" fontAlgn="b"/>
                      <a:r>
                        <a:rPr lang="en-US" sz="1050" b="0" i="0" u="none" strike="noStrike">
                          <a:solidFill>
                            <a:srgbClr val="000000"/>
                          </a:solidFill>
                          <a:effectLst/>
                          <a:latin typeface="Calibri" panose="020F0502020204030204" pitchFamily="34" charset="0"/>
                        </a:rPr>
                        <a:t>CSU-San Bernardino</a:t>
                      </a:r>
                    </a:p>
                  </a:txBody>
                  <a:tcPr marL="6545" marR="6545" marT="6545" marB="0" anchor="ctr">
                    <a:lnL>
                      <a:noFill/>
                    </a:lnL>
                    <a:lnR>
                      <a:noFill/>
                    </a:lnR>
                    <a:lnT>
                      <a:noFill/>
                    </a:lnT>
                    <a:lnB>
                      <a:noFill/>
                    </a:lnB>
                    <a:solidFill>
                      <a:srgbClr val="FFFFFF"/>
                    </a:solidFill>
                  </a:tcPr>
                </a:tc>
                <a:tc>
                  <a:txBody>
                    <a:bodyPr/>
                    <a:lstStyle/>
                    <a:p>
                      <a:pPr algn="l" rtl="0" fontAlgn="b"/>
                      <a:r>
                        <a:rPr lang="en-US" sz="1050" b="0" i="0" u="none" strike="noStrike">
                          <a:solidFill>
                            <a:srgbClr val="000000"/>
                          </a:solidFill>
                          <a:effectLst/>
                          <a:latin typeface="Calibri" panose="020F0502020204030204" pitchFamily="34" charset="0"/>
                        </a:rPr>
                        <a:t>Miami Dade College</a:t>
                      </a:r>
                    </a:p>
                  </a:txBody>
                  <a:tcPr marL="6545" marR="6545" marT="6545" marB="0" anchor="ctr">
                    <a:lnL>
                      <a:noFill/>
                    </a:lnL>
                    <a:lnR>
                      <a:noFill/>
                    </a:lnR>
                    <a:lnT>
                      <a:noFill/>
                    </a:lnT>
                    <a:lnB>
                      <a:noFill/>
                    </a:lnB>
                    <a:solidFill>
                      <a:srgbClr val="FFFFFF"/>
                    </a:solidFill>
                  </a:tcPr>
                </a:tc>
                <a:extLst>
                  <a:ext uri="{0D108BD9-81ED-4DB2-BD59-A6C34878D82A}">
                    <a16:rowId xmlns:a16="http://schemas.microsoft.com/office/drawing/2014/main" val="421393655"/>
                  </a:ext>
                </a:extLst>
              </a:tr>
              <a:tr h="222048">
                <a:tc>
                  <a:txBody>
                    <a:bodyPr/>
                    <a:lstStyle/>
                    <a:p>
                      <a:pPr algn="ctr" rtl="0" fontAlgn="b"/>
                      <a:r>
                        <a:rPr lang="en-US" sz="1050" b="0" i="0" u="none" strike="noStrike">
                          <a:solidFill>
                            <a:srgbClr val="000000"/>
                          </a:solidFill>
                          <a:effectLst/>
                          <a:latin typeface="Calibri" panose="020F0502020204030204" pitchFamily="34" charset="0"/>
                        </a:rPr>
                        <a:t>25</a:t>
                      </a:r>
                    </a:p>
                  </a:txBody>
                  <a:tcPr marL="6545" marR="6545" marT="6545" marB="0" anchor="ctr">
                    <a:lnL>
                      <a:noFill/>
                    </a:lnL>
                    <a:lnR>
                      <a:noFill/>
                    </a:lnR>
                    <a:lnT>
                      <a:noFill/>
                    </a:lnT>
                    <a:lnB>
                      <a:noFill/>
                    </a:lnB>
                    <a:solidFill>
                      <a:srgbClr val="E7E7E7"/>
                    </a:solidFill>
                  </a:tcPr>
                </a:tc>
                <a:tc>
                  <a:txBody>
                    <a:bodyPr/>
                    <a:lstStyle/>
                    <a:p>
                      <a:pPr algn="l" rtl="0" fontAlgn="b"/>
                      <a:r>
                        <a:rPr lang="en-US" sz="1050" b="0" i="0" u="none" strike="noStrike">
                          <a:solidFill>
                            <a:srgbClr val="000000"/>
                          </a:solidFill>
                          <a:effectLst/>
                          <a:latin typeface="Calibri" panose="020F0502020204030204" pitchFamily="34" charset="0"/>
                        </a:rPr>
                        <a:t>UC-Riverside</a:t>
                      </a:r>
                    </a:p>
                  </a:txBody>
                  <a:tcPr marL="6545" marR="6545" marT="6545" marB="0" anchor="ctr">
                    <a:lnL>
                      <a:noFill/>
                    </a:lnL>
                    <a:lnR>
                      <a:noFill/>
                    </a:lnR>
                    <a:lnT>
                      <a:noFill/>
                    </a:lnT>
                    <a:lnB>
                      <a:noFill/>
                    </a:lnB>
                    <a:solidFill>
                      <a:srgbClr val="E7E7E7"/>
                    </a:solidFill>
                  </a:tcPr>
                </a:tc>
                <a:tc>
                  <a:txBody>
                    <a:bodyPr/>
                    <a:lstStyle/>
                    <a:p>
                      <a:pPr algn="l" rtl="0" fontAlgn="b"/>
                      <a:r>
                        <a:rPr lang="en-US" sz="1050" b="0" i="0" u="none" strike="noStrike">
                          <a:solidFill>
                            <a:srgbClr val="000000"/>
                          </a:solidFill>
                          <a:effectLst/>
                          <a:latin typeface="Calibri" panose="020F0502020204030204" pitchFamily="34" charset="0"/>
                        </a:rPr>
                        <a:t>Univ of South Florida</a:t>
                      </a:r>
                    </a:p>
                  </a:txBody>
                  <a:tcPr marL="6545" marR="6545" marT="6545" marB="0" anchor="ctr">
                    <a:lnL>
                      <a:noFill/>
                    </a:lnL>
                    <a:lnR>
                      <a:noFill/>
                    </a:lnR>
                    <a:lnT>
                      <a:noFill/>
                    </a:lnT>
                    <a:lnB>
                      <a:noFill/>
                    </a:lnB>
                    <a:solidFill>
                      <a:srgbClr val="E7E7E7"/>
                    </a:solidFill>
                  </a:tcPr>
                </a:tc>
                <a:tc>
                  <a:txBody>
                    <a:bodyPr/>
                    <a:lstStyle/>
                    <a:p>
                      <a:pPr algn="l" rtl="0" fontAlgn="b"/>
                      <a:r>
                        <a:rPr lang="en-US" sz="1050" b="0" i="0" u="none" strike="noStrike">
                          <a:solidFill>
                            <a:srgbClr val="000000"/>
                          </a:solidFill>
                          <a:effectLst/>
                          <a:latin typeface="Calibri" panose="020F0502020204030204" pitchFamily="34" charset="0"/>
                        </a:rPr>
                        <a:t>UC-Irvine</a:t>
                      </a:r>
                    </a:p>
                  </a:txBody>
                  <a:tcPr marL="6545" marR="6545" marT="6545" marB="0" anchor="ctr">
                    <a:lnL>
                      <a:noFill/>
                    </a:lnL>
                    <a:lnR>
                      <a:noFill/>
                    </a:lnR>
                    <a:lnT>
                      <a:noFill/>
                    </a:lnT>
                    <a:lnB>
                      <a:noFill/>
                    </a:lnB>
                    <a:solidFill>
                      <a:srgbClr val="E7E7E7"/>
                    </a:solidFill>
                  </a:tcPr>
                </a:tc>
                <a:tc>
                  <a:txBody>
                    <a:bodyPr/>
                    <a:lstStyle/>
                    <a:p>
                      <a:pPr algn="l" rtl="0" fontAlgn="b"/>
                      <a:r>
                        <a:rPr lang="en-US" sz="1050" b="0" i="0" u="none" strike="noStrike" dirty="0">
                          <a:solidFill>
                            <a:srgbClr val="000000"/>
                          </a:solidFill>
                          <a:effectLst/>
                          <a:latin typeface="Calibri" panose="020F0502020204030204" pitchFamily="34" charset="0"/>
                        </a:rPr>
                        <a:t>Kean </a:t>
                      </a:r>
                      <a:r>
                        <a:rPr lang="en-US" sz="1050" b="0" i="0" u="none" strike="noStrike" dirty="0" err="1">
                          <a:solidFill>
                            <a:srgbClr val="000000"/>
                          </a:solidFill>
                          <a:effectLst/>
                          <a:latin typeface="Calibri" panose="020F0502020204030204" pitchFamily="34" charset="0"/>
                        </a:rPr>
                        <a:t>Univ</a:t>
                      </a:r>
                      <a:endParaRPr lang="en-US" sz="1050" b="0" i="0" u="none" strike="noStrike" dirty="0">
                        <a:solidFill>
                          <a:srgbClr val="000000"/>
                        </a:solidFill>
                        <a:effectLst/>
                        <a:latin typeface="Calibri" panose="020F0502020204030204" pitchFamily="34" charset="0"/>
                      </a:endParaRPr>
                    </a:p>
                  </a:txBody>
                  <a:tcPr marL="6545" marR="6545" marT="6545" marB="0" anchor="ctr">
                    <a:lnL>
                      <a:noFill/>
                    </a:lnL>
                    <a:lnR>
                      <a:noFill/>
                    </a:lnR>
                    <a:lnT>
                      <a:noFill/>
                    </a:lnT>
                    <a:lnB>
                      <a:noFill/>
                    </a:lnB>
                    <a:solidFill>
                      <a:srgbClr val="E7E7E7"/>
                    </a:solidFill>
                  </a:tcPr>
                </a:tc>
                <a:tc>
                  <a:txBody>
                    <a:bodyPr/>
                    <a:lstStyle/>
                    <a:p>
                      <a:pPr algn="l" rtl="0" fontAlgn="b"/>
                      <a:r>
                        <a:rPr lang="en-US" sz="1050" b="0" i="0" u="none" strike="noStrike">
                          <a:solidFill>
                            <a:srgbClr val="000000"/>
                          </a:solidFill>
                          <a:effectLst/>
                          <a:latin typeface="Calibri" panose="020F0502020204030204" pitchFamily="34" charset="0"/>
                        </a:rPr>
                        <a:t>CUNY Queens College</a:t>
                      </a:r>
                    </a:p>
                  </a:txBody>
                  <a:tcPr marL="6545" marR="6545" marT="6545" marB="0" anchor="ctr">
                    <a:lnL>
                      <a:noFill/>
                    </a:lnL>
                    <a:lnR>
                      <a:noFill/>
                    </a:lnR>
                    <a:lnT>
                      <a:noFill/>
                    </a:lnT>
                    <a:lnB>
                      <a:noFill/>
                    </a:lnB>
                    <a:solidFill>
                      <a:srgbClr val="E7E7E7"/>
                    </a:solidFill>
                  </a:tcPr>
                </a:tc>
                <a:tc>
                  <a:txBody>
                    <a:bodyPr/>
                    <a:lstStyle/>
                    <a:p>
                      <a:pPr algn="l" rtl="0" fontAlgn="b"/>
                      <a:r>
                        <a:rPr lang="en-US" sz="1050" b="0" i="0" u="none" strike="noStrike" dirty="0">
                          <a:solidFill>
                            <a:srgbClr val="000000"/>
                          </a:solidFill>
                          <a:effectLst/>
                          <a:latin typeface="Calibri" panose="020F0502020204030204" pitchFamily="34" charset="0"/>
                        </a:rPr>
                        <a:t>Old Dominion </a:t>
                      </a:r>
                      <a:r>
                        <a:rPr lang="en-US" sz="1050" b="0" i="0" u="none" strike="noStrike" dirty="0" err="1">
                          <a:solidFill>
                            <a:srgbClr val="000000"/>
                          </a:solidFill>
                          <a:effectLst/>
                          <a:latin typeface="Calibri" panose="020F0502020204030204" pitchFamily="34" charset="0"/>
                        </a:rPr>
                        <a:t>Univ</a:t>
                      </a:r>
                      <a:endParaRPr lang="en-US" sz="1050" b="0" i="0" u="none" strike="noStrike" dirty="0">
                        <a:solidFill>
                          <a:srgbClr val="000000"/>
                        </a:solidFill>
                        <a:effectLst/>
                        <a:latin typeface="Calibri" panose="020F0502020204030204" pitchFamily="34" charset="0"/>
                      </a:endParaRPr>
                    </a:p>
                  </a:txBody>
                  <a:tcPr marL="6545" marR="6545" marT="6545" marB="0" anchor="ctr">
                    <a:lnL>
                      <a:noFill/>
                    </a:lnL>
                    <a:lnR>
                      <a:noFill/>
                    </a:lnR>
                    <a:lnT>
                      <a:noFill/>
                    </a:lnT>
                    <a:lnB>
                      <a:noFill/>
                    </a:lnB>
                    <a:solidFill>
                      <a:srgbClr val="E7E7E7"/>
                    </a:solidFill>
                  </a:tcPr>
                </a:tc>
                <a:extLst>
                  <a:ext uri="{0D108BD9-81ED-4DB2-BD59-A6C34878D82A}">
                    <a16:rowId xmlns:a16="http://schemas.microsoft.com/office/drawing/2014/main" val="1195858036"/>
                  </a:ext>
                </a:extLst>
              </a:tr>
            </a:tbl>
          </a:graphicData>
        </a:graphic>
      </p:graphicFrame>
      <p:sp>
        <p:nvSpPr>
          <p:cNvPr id="5" name="Rectangle 4">
            <a:extLst>
              <a:ext uri="{FF2B5EF4-FFF2-40B4-BE49-F238E27FC236}">
                <a16:creationId xmlns:a16="http://schemas.microsoft.com/office/drawing/2014/main" id="{CF18DEDE-9089-4460-B270-642DA87A47D7}"/>
              </a:ext>
            </a:extLst>
          </p:cNvPr>
          <p:cNvSpPr/>
          <p:nvPr/>
        </p:nvSpPr>
        <p:spPr>
          <a:xfrm>
            <a:off x="1" y="6583680"/>
            <a:ext cx="12192000" cy="274320"/>
          </a:xfrm>
          <a:prstGeom prst="rect">
            <a:avLst/>
          </a:prstGeom>
          <a:solidFill>
            <a:srgbClr val="AD5C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a:latin typeface="Calibri" panose="020F0502020204030204" pitchFamily="34" charset="0"/>
                <a:ea typeface="Calibri" charset="0"/>
                <a:cs typeface="Calibri" panose="020F0502020204030204" pitchFamily="34" charset="0"/>
              </a:rPr>
              <a:t>Source: IPEDS</a:t>
            </a:r>
          </a:p>
        </p:txBody>
      </p:sp>
    </p:spTree>
    <p:extLst>
      <p:ext uri="{BB962C8B-B14F-4D97-AF65-F5344CB8AC3E}">
        <p14:creationId xmlns:p14="http://schemas.microsoft.com/office/powerpoint/2010/main" val="24924699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11490789" y="6366490"/>
            <a:ext cx="449238" cy="365125"/>
          </a:xfrm>
        </p:spPr>
        <p:txBody>
          <a:bodyPr/>
          <a:lstStyle/>
          <a:p>
            <a:fld id="{992EB92D-9C59-43DF-AE37-2905C50FA32A}" type="slidenum">
              <a:rPr lang="en-US" smtClean="0"/>
              <a:t>16</a:t>
            </a:fld>
            <a:endParaRPr lang="en-US" dirty="0"/>
          </a:p>
        </p:txBody>
      </p:sp>
      <p:sp>
        <p:nvSpPr>
          <p:cNvPr id="6" name="Text Placeholder 5"/>
          <p:cNvSpPr>
            <a:spLocks noGrp="1"/>
          </p:cNvSpPr>
          <p:nvPr>
            <p:ph type="body" sz="quarter" idx="15"/>
          </p:nvPr>
        </p:nvSpPr>
        <p:spPr>
          <a:xfrm>
            <a:off x="1445419" y="1"/>
            <a:ext cx="10186600" cy="883114"/>
          </a:xfrm>
        </p:spPr>
        <p:txBody>
          <a:bodyPr>
            <a:noAutofit/>
          </a:bodyPr>
          <a:lstStyle/>
          <a:p>
            <a:r>
              <a:rPr lang="en-US" sz="3200" dirty="0">
                <a:solidFill>
                  <a:srgbClr val="000000"/>
                </a:solidFill>
              </a:rPr>
              <a:t>"Factors that can influence performance on the GRE General test 2006-2007“ ETS</a:t>
            </a:r>
          </a:p>
        </p:txBody>
      </p:sp>
      <p:sp>
        <p:nvSpPr>
          <p:cNvPr id="9" name="Footer Placeholder 67">
            <a:extLst>
              <a:ext uri="{FF2B5EF4-FFF2-40B4-BE49-F238E27FC236}">
                <a16:creationId xmlns:a16="http://schemas.microsoft.com/office/drawing/2014/main" id="{3A6732C9-FF35-4475-950C-FE30E68AEB80}"/>
              </a:ext>
            </a:extLst>
          </p:cNvPr>
          <p:cNvSpPr txBox="1">
            <a:spLocks/>
          </p:cNvSpPr>
          <p:nvPr/>
        </p:nvSpPr>
        <p:spPr>
          <a:xfrm>
            <a:off x="-375725" y="6538912"/>
            <a:ext cx="2427849"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a:t>Copyright 2018, JRP &amp; CWM</a:t>
            </a:r>
            <a:endParaRPr lang="en-US" sz="1050" dirty="0"/>
          </a:p>
        </p:txBody>
      </p:sp>
      <p:graphicFrame>
        <p:nvGraphicFramePr>
          <p:cNvPr id="38" name="Object 2"/>
          <p:cNvGraphicFramePr>
            <a:graphicFrameLocks noChangeAspect="1"/>
          </p:cNvGraphicFramePr>
          <p:nvPr/>
        </p:nvGraphicFramePr>
        <p:xfrm>
          <a:off x="1524000" y="990606"/>
          <a:ext cx="9652000" cy="5715011"/>
        </p:xfrm>
        <a:graphic>
          <a:graphicData uri="http://schemas.openxmlformats.org/presentationml/2006/ole">
            <mc:AlternateContent xmlns:mc="http://schemas.openxmlformats.org/markup-compatibility/2006">
              <mc:Choice xmlns:v="urn:schemas-microsoft-com:vml" Requires="v">
                <p:oleObj spid="_x0000_s1269" name="Graph" r:id="rId3" imgW="4122720" imgH="3536640" progId="Origin50.Graph">
                  <p:embed/>
                </p:oleObj>
              </mc:Choice>
              <mc:Fallback>
                <p:oleObj name="Graph" r:id="rId3" imgW="4122720" imgH="3536640" progId="Origin50.Graph">
                  <p:embed/>
                  <p:pic>
                    <p:nvPicPr>
                      <p:cNvPr id="1026" name="Object 2"/>
                      <p:cNvPicPr>
                        <a:picLocks noChangeAspect="1" noChangeArrowheads="1"/>
                      </p:cNvPicPr>
                      <p:nvPr/>
                    </p:nvPicPr>
                    <p:blipFill>
                      <a:blip r:embed="rId4">
                        <a:extLst>
                          <a:ext uri="{28A0092B-C50C-407E-A947-70E740481C1C}">
                            <a14:useLocalDpi xmlns:a14="http://schemas.microsoft.com/office/drawing/2010/main" val="0"/>
                          </a:ext>
                        </a:extLst>
                      </a:blip>
                      <a:srcRect l="3922" t="9140" r="7843" b="20020"/>
                      <a:stretch>
                        <a:fillRect/>
                      </a:stretch>
                    </p:blipFill>
                    <p:spPr bwMode="auto">
                      <a:xfrm>
                        <a:off x="1524000" y="990606"/>
                        <a:ext cx="9652000" cy="5715011"/>
                      </a:xfrm>
                      <a:prstGeom prst="rect">
                        <a:avLst/>
                      </a:prstGeom>
                      <a:noFill/>
                      <a:ln>
                        <a:noFill/>
                      </a:ln>
                      <a:effectLst/>
                    </p:spPr>
                  </p:pic>
                </p:oleObj>
              </mc:Fallback>
            </mc:AlternateContent>
          </a:graphicData>
        </a:graphic>
      </p:graphicFrame>
      <p:sp>
        <p:nvSpPr>
          <p:cNvPr id="39" name="Rectangle 26"/>
          <p:cNvSpPr>
            <a:spLocks noChangeArrowheads="1"/>
          </p:cNvSpPr>
          <p:nvPr/>
        </p:nvSpPr>
        <p:spPr bwMode="auto">
          <a:xfrm>
            <a:off x="8940800" y="5486400"/>
            <a:ext cx="1828800" cy="914400"/>
          </a:xfrm>
          <a:prstGeom prst="rect">
            <a:avLst/>
          </a:prstGeom>
          <a:solidFill>
            <a:sysClr val="window" lastClr="FFFFFF"/>
          </a:solidFill>
          <a:ln w="9525">
            <a:noFill/>
            <a:miter lim="800000"/>
            <a:headEnd/>
            <a:tailEnd/>
          </a:ln>
        </p:spPr>
        <p:txBody>
          <a:bodyPr wrap="none" lIns="91438" tIns="45719" rIns="91438" bIns="45719"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000000"/>
              </a:solidFill>
              <a:effectLst/>
              <a:uLnTx/>
              <a:uFillTx/>
            </a:endParaRPr>
          </a:p>
        </p:txBody>
      </p:sp>
      <p:sp>
        <p:nvSpPr>
          <p:cNvPr id="40" name="Rectangle 24"/>
          <p:cNvSpPr>
            <a:spLocks noChangeArrowheads="1"/>
          </p:cNvSpPr>
          <p:nvPr/>
        </p:nvSpPr>
        <p:spPr bwMode="auto">
          <a:xfrm>
            <a:off x="2438400" y="5105412"/>
            <a:ext cx="4165600" cy="1244045"/>
          </a:xfrm>
          <a:prstGeom prst="rect">
            <a:avLst/>
          </a:prstGeom>
          <a:solidFill>
            <a:sysClr val="window" lastClr="FFFFFF"/>
          </a:solidFill>
          <a:ln w="9525">
            <a:noFill/>
            <a:miter lim="800000"/>
            <a:headEnd/>
            <a:tailEnd/>
          </a:ln>
        </p:spPr>
        <p:txBody>
          <a:bodyPr wrap="none" lIns="91438" tIns="45719" rIns="91438" bIns="45719"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000000"/>
              </a:solidFill>
              <a:effectLst/>
              <a:uLnTx/>
              <a:uFillTx/>
            </a:endParaRPr>
          </a:p>
        </p:txBody>
      </p:sp>
      <p:sp>
        <p:nvSpPr>
          <p:cNvPr id="41" name="Rectangle 25"/>
          <p:cNvSpPr>
            <a:spLocks noChangeArrowheads="1"/>
          </p:cNvSpPr>
          <p:nvPr/>
        </p:nvSpPr>
        <p:spPr bwMode="auto">
          <a:xfrm>
            <a:off x="6604000" y="5410200"/>
            <a:ext cx="1828800" cy="990600"/>
          </a:xfrm>
          <a:prstGeom prst="rect">
            <a:avLst/>
          </a:prstGeom>
          <a:solidFill>
            <a:sysClr val="window" lastClr="FFFFFF"/>
          </a:solidFill>
          <a:ln w="9525">
            <a:noFill/>
            <a:miter lim="800000"/>
            <a:headEnd/>
            <a:tailEnd/>
          </a:ln>
        </p:spPr>
        <p:txBody>
          <a:bodyPr wrap="none" lIns="91438" tIns="45719" rIns="91438" bIns="45719"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000000"/>
              </a:solidFill>
              <a:effectLst/>
              <a:uLnTx/>
              <a:uFillTx/>
            </a:endParaRPr>
          </a:p>
        </p:txBody>
      </p:sp>
      <p:sp>
        <p:nvSpPr>
          <p:cNvPr id="42" name="Text Box 3"/>
          <p:cNvSpPr txBox="1">
            <a:spLocks noChangeArrowheads="1"/>
          </p:cNvSpPr>
          <p:nvPr/>
        </p:nvSpPr>
        <p:spPr bwMode="auto">
          <a:xfrm rot="16200000">
            <a:off x="-1562896" y="3660585"/>
            <a:ext cx="5077359" cy="707884"/>
          </a:xfrm>
          <a:prstGeom prst="rect">
            <a:avLst/>
          </a:prstGeom>
          <a:noFill/>
          <a:ln w="9525">
            <a:noFill/>
            <a:miter lim="800000"/>
            <a:headEnd/>
            <a:tailEnd/>
          </a:ln>
        </p:spPr>
        <p:txBody>
          <a:bodyPr wrap="square" lIns="91438" tIns="45719" rIns="91438" bIns="45719">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000000"/>
                </a:solidFill>
                <a:effectLst/>
                <a:uLnTx/>
                <a:uFillTx/>
              </a:rPr>
              <a:t>GRE Quantitative Scores (2006-2007)</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000000"/>
                </a:solidFill>
                <a:effectLst/>
                <a:uLnTx/>
                <a:uFillTx/>
              </a:rPr>
              <a:t>Physical Sciences, US Citizens</a:t>
            </a:r>
          </a:p>
        </p:txBody>
      </p:sp>
      <p:grpSp>
        <p:nvGrpSpPr>
          <p:cNvPr id="43" name="Group 23"/>
          <p:cNvGrpSpPr>
            <a:grpSpLocks/>
          </p:cNvGrpSpPr>
          <p:nvPr/>
        </p:nvGrpSpPr>
        <p:grpSpPr bwMode="auto">
          <a:xfrm>
            <a:off x="2662758" y="1828803"/>
            <a:ext cx="3619736" cy="2845946"/>
            <a:chOff x="1205" y="1234"/>
            <a:chExt cx="1805" cy="1505"/>
          </a:xfrm>
        </p:grpSpPr>
        <p:sp>
          <p:nvSpPr>
            <p:cNvPr id="44" name="Text Box 4"/>
            <p:cNvSpPr txBox="1">
              <a:spLocks noChangeArrowheads="1"/>
            </p:cNvSpPr>
            <p:nvPr/>
          </p:nvSpPr>
          <p:spPr bwMode="auto">
            <a:xfrm>
              <a:off x="2688" y="1234"/>
              <a:ext cx="322" cy="195"/>
            </a:xfrm>
            <a:prstGeom prst="rect">
              <a:avLst/>
            </a:prstGeom>
            <a:noFill/>
            <a:ln w="9525">
              <a:noFill/>
              <a:miter lim="800000"/>
              <a:headEnd/>
              <a:tailEnd/>
            </a:ln>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000000"/>
                  </a:solidFill>
                  <a:effectLst/>
                  <a:uLnTx/>
                  <a:uFillTx/>
                </a:rPr>
                <a:t>75%</a:t>
              </a:r>
            </a:p>
          </p:txBody>
        </p:sp>
        <p:sp>
          <p:nvSpPr>
            <p:cNvPr id="45" name="Text Box 5"/>
            <p:cNvSpPr txBox="1">
              <a:spLocks noChangeArrowheads="1"/>
            </p:cNvSpPr>
            <p:nvPr/>
          </p:nvSpPr>
          <p:spPr bwMode="auto">
            <a:xfrm>
              <a:off x="1205" y="2298"/>
              <a:ext cx="322" cy="195"/>
            </a:xfrm>
            <a:prstGeom prst="rect">
              <a:avLst/>
            </a:prstGeom>
            <a:noFill/>
            <a:ln w="9525">
              <a:noFill/>
              <a:miter lim="800000"/>
              <a:headEnd/>
              <a:tailEnd/>
            </a:ln>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000000"/>
                  </a:solidFill>
                  <a:effectLst/>
                  <a:uLnTx/>
                  <a:uFillTx/>
                </a:rPr>
                <a:t>25%</a:t>
              </a:r>
            </a:p>
          </p:txBody>
        </p:sp>
        <p:sp>
          <p:nvSpPr>
            <p:cNvPr id="46" name="Line 6"/>
            <p:cNvSpPr>
              <a:spLocks noChangeShapeType="1"/>
            </p:cNvSpPr>
            <p:nvPr/>
          </p:nvSpPr>
          <p:spPr bwMode="auto">
            <a:xfrm flipV="1">
              <a:off x="1589" y="2385"/>
              <a:ext cx="480" cy="0"/>
            </a:xfrm>
            <a:prstGeom prst="line">
              <a:avLst/>
            </a:prstGeom>
            <a:noFill/>
            <a:ln w="9525">
              <a:solidFill>
                <a:sysClr val="windowText" lastClr="000000"/>
              </a:solidFill>
              <a:round/>
              <a:headEnd/>
              <a:tailEnd type="triangle" w="med" len="me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47" name="Line 7"/>
            <p:cNvSpPr>
              <a:spLocks noChangeShapeType="1"/>
            </p:cNvSpPr>
            <p:nvPr/>
          </p:nvSpPr>
          <p:spPr bwMode="auto">
            <a:xfrm flipV="1">
              <a:off x="2160" y="1344"/>
              <a:ext cx="480" cy="0"/>
            </a:xfrm>
            <a:prstGeom prst="line">
              <a:avLst/>
            </a:prstGeom>
            <a:noFill/>
            <a:ln w="9525">
              <a:solidFill>
                <a:sysClr val="windowText" lastClr="000000"/>
              </a:solidFill>
              <a:round/>
              <a:headEnd type="triangle" w="med" len="me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48" name="Text Box 9"/>
            <p:cNvSpPr txBox="1">
              <a:spLocks noChangeArrowheads="1"/>
            </p:cNvSpPr>
            <p:nvPr/>
          </p:nvSpPr>
          <p:spPr bwMode="auto">
            <a:xfrm>
              <a:off x="1996" y="2544"/>
              <a:ext cx="322" cy="195"/>
            </a:xfrm>
            <a:prstGeom prst="rect">
              <a:avLst/>
            </a:prstGeom>
            <a:noFill/>
            <a:ln w="9525">
              <a:noFill/>
              <a:miter lim="800000"/>
              <a:headEnd/>
              <a:tailEnd/>
            </a:ln>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000000"/>
                  </a:solidFill>
                  <a:effectLst/>
                  <a:uLnTx/>
                  <a:uFillTx/>
                </a:rPr>
                <a:t>50%</a:t>
              </a:r>
            </a:p>
          </p:txBody>
        </p:sp>
        <p:sp>
          <p:nvSpPr>
            <p:cNvPr id="49" name="Freeform 10"/>
            <p:cNvSpPr>
              <a:spLocks/>
            </p:cNvSpPr>
            <p:nvPr/>
          </p:nvSpPr>
          <p:spPr bwMode="auto">
            <a:xfrm>
              <a:off x="2208" y="1968"/>
              <a:ext cx="96" cy="576"/>
            </a:xfrm>
            <a:custGeom>
              <a:avLst/>
              <a:gdLst>
                <a:gd name="T0" fmla="*/ 0 w 96"/>
                <a:gd name="T1" fmla="*/ 576 h 576"/>
                <a:gd name="T2" fmla="*/ 96 w 96"/>
                <a:gd name="T3" fmla="*/ 192 h 576"/>
                <a:gd name="T4" fmla="*/ 0 w 96"/>
                <a:gd name="T5" fmla="*/ 0 h 576"/>
                <a:gd name="T6" fmla="*/ 0 60000 65536"/>
                <a:gd name="T7" fmla="*/ 0 60000 65536"/>
                <a:gd name="T8" fmla="*/ 0 60000 65536"/>
                <a:gd name="T9" fmla="*/ 0 w 96"/>
                <a:gd name="T10" fmla="*/ 0 h 576"/>
                <a:gd name="T11" fmla="*/ 96 w 96"/>
                <a:gd name="T12" fmla="*/ 576 h 576"/>
              </a:gdLst>
              <a:ahLst/>
              <a:cxnLst>
                <a:cxn ang="T6">
                  <a:pos x="T0" y="T1"/>
                </a:cxn>
                <a:cxn ang="T7">
                  <a:pos x="T2" y="T3"/>
                </a:cxn>
                <a:cxn ang="T8">
                  <a:pos x="T4" y="T5"/>
                </a:cxn>
              </a:cxnLst>
              <a:rect l="T9" t="T10" r="T11" b="T12"/>
              <a:pathLst>
                <a:path w="96" h="576">
                  <a:moveTo>
                    <a:pt x="0" y="576"/>
                  </a:moveTo>
                  <a:cubicBezTo>
                    <a:pt x="48" y="432"/>
                    <a:pt x="96" y="288"/>
                    <a:pt x="96" y="192"/>
                  </a:cubicBezTo>
                  <a:cubicBezTo>
                    <a:pt x="96" y="96"/>
                    <a:pt x="48" y="48"/>
                    <a:pt x="0" y="0"/>
                  </a:cubicBezTo>
                </a:path>
              </a:pathLst>
            </a:custGeom>
            <a:noFill/>
            <a:ln w="9525">
              <a:solidFill>
                <a:sysClr val="windowText" lastClr="000000"/>
              </a:solidFill>
              <a:round/>
              <a:headEnd type="none" w="med" len="med"/>
              <a:tailEnd type="triangle" w="med" len="me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grpSp>
      <p:sp>
        <p:nvSpPr>
          <p:cNvPr id="50" name="Line 11"/>
          <p:cNvSpPr>
            <a:spLocks noChangeShapeType="1"/>
          </p:cNvSpPr>
          <p:nvPr/>
        </p:nvSpPr>
        <p:spPr bwMode="auto">
          <a:xfrm>
            <a:off x="2294467" y="2377327"/>
            <a:ext cx="8636000" cy="0"/>
          </a:xfrm>
          <a:prstGeom prst="line">
            <a:avLst/>
          </a:prstGeom>
          <a:noFill/>
          <a:ln w="76200">
            <a:solidFill>
              <a:srgbClr val="FF0000"/>
            </a:solidFill>
            <a:round/>
            <a:headEnd/>
            <a:tailEnd/>
          </a:ln>
        </p:spPr>
        <p:txBody>
          <a:bodyPr lIns="91438" tIns="45719" rIns="91438" bIns="45719"/>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51" name="Text Box 12"/>
          <p:cNvSpPr txBox="1">
            <a:spLocks noChangeArrowheads="1"/>
          </p:cNvSpPr>
          <p:nvPr/>
        </p:nvSpPr>
        <p:spPr bwMode="auto">
          <a:xfrm rot="16200000">
            <a:off x="2010506" y="5642993"/>
            <a:ext cx="1266435" cy="553996"/>
          </a:xfrm>
          <a:prstGeom prst="rect">
            <a:avLst/>
          </a:prstGeom>
          <a:noFill/>
          <a:ln w="9525">
            <a:noFill/>
            <a:miter lim="800000"/>
            <a:headEnd/>
            <a:tailEnd/>
          </a:ln>
        </p:spPr>
        <p:txBody>
          <a:bodyPr wrap="square" lIns="91438" tIns="45719" rIns="91438" bIns="45719">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500" b="0" i="0" u="none" strike="noStrike" kern="0" cap="none" spc="0" normalizeH="0" baseline="0" noProof="0" dirty="0">
                <a:ln>
                  <a:noFill/>
                </a:ln>
                <a:solidFill>
                  <a:srgbClr val="000000"/>
                </a:solidFill>
                <a:effectLst/>
                <a:uLnTx/>
                <a:uFillTx/>
              </a:rPr>
              <a:t>Asian Am. </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500" b="0" i="0" u="none" strike="noStrike" kern="0" cap="none" spc="0" normalizeH="0" baseline="0" noProof="0" dirty="0">
                <a:ln>
                  <a:noFill/>
                </a:ln>
                <a:solidFill>
                  <a:srgbClr val="000000"/>
                </a:solidFill>
                <a:effectLst/>
                <a:uLnTx/>
                <a:uFillTx/>
              </a:rPr>
              <a:t>N =1474</a:t>
            </a:r>
          </a:p>
        </p:txBody>
      </p:sp>
      <p:sp>
        <p:nvSpPr>
          <p:cNvPr id="52" name="Text Box 13"/>
          <p:cNvSpPr txBox="1">
            <a:spLocks noChangeArrowheads="1"/>
          </p:cNvSpPr>
          <p:nvPr/>
        </p:nvSpPr>
        <p:spPr bwMode="auto">
          <a:xfrm rot="16200000">
            <a:off x="8563675" y="5594284"/>
            <a:ext cx="1363852" cy="553996"/>
          </a:xfrm>
          <a:prstGeom prst="rect">
            <a:avLst/>
          </a:prstGeom>
          <a:noFill/>
          <a:ln w="9525">
            <a:noFill/>
            <a:miter lim="800000"/>
            <a:headEnd/>
            <a:tailEnd/>
          </a:ln>
        </p:spPr>
        <p:txBody>
          <a:bodyPr wrap="square" lIns="91438" tIns="45719" rIns="91438" bIns="45719">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500" b="0" i="0" u="none" strike="noStrike" kern="0" cap="none" spc="0" normalizeH="0" baseline="0" noProof="0" dirty="0">
                <a:ln>
                  <a:noFill/>
                </a:ln>
                <a:solidFill>
                  <a:srgbClr val="000000"/>
                </a:solidFill>
                <a:effectLst/>
                <a:uLnTx/>
                <a:uFillTx/>
              </a:rPr>
              <a:t>Men</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500" b="0" i="0" u="none" strike="noStrike" kern="0" cap="none" spc="0" normalizeH="0" baseline="0" noProof="0" dirty="0">
                <a:ln>
                  <a:noFill/>
                </a:ln>
                <a:solidFill>
                  <a:srgbClr val="000000"/>
                </a:solidFill>
                <a:effectLst/>
                <a:uLnTx/>
                <a:uFillTx/>
              </a:rPr>
              <a:t>N = 12492</a:t>
            </a:r>
          </a:p>
        </p:txBody>
      </p:sp>
      <p:sp>
        <p:nvSpPr>
          <p:cNvPr id="53" name="Text Box 14"/>
          <p:cNvSpPr txBox="1">
            <a:spLocks noChangeArrowheads="1"/>
          </p:cNvSpPr>
          <p:nvPr/>
        </p:nvSpPr>
        <p:spPr bwMode="auto">
          <a:xfrm rot="16200000">
            <a:off x="2874075" y="5594284"/>
            <a:ext cx="1363852" cy="553996"/>
          </a:xfrm>
          <a:prstGeom prst="rect">
            <a:avLst/>
          </a:prstGeom>
          <a:noFill/>
          <a:ln w="9525">
            <a:noFill/>
            <a:miter lim="800000"/>
            <a:headEnd/>
            <a:tailEnd/>
          </a:ln>
        </p:spPr>
        <p:txBody>
          <a:bodyPr wrap="square" lIns="91438" tIns="45719" rIns="91438" bIns="45719">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500" b="0" i="0" u="none" strike="noStrike" kern="0" cap="none" spc="0" normalizeH="0" baseline="0" noProof="0" dirty="0">
                <a:ln>
                  <a:noFill/>
                </a:ln>
                <a:solidFill>
                  <a:srgbClr val="000000"/>
                </a:solidFill>
                <a:effectLst/>
                <a:uLnTx/>
                <a:uFillTx/>
              </a:rPr>
              <a:t>White</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500" b="0" i="0" u="none" strike="noStrike" kern="0" cap="none" spc="0" normalizeH="0" baseline="0" noProof="0" dirty="0">
                <a:ln>
                  <a:noFill/>
                </a:ln>
                <a:solidFill>
                  <a:srgbClr val="000000"/>
                </a:solidFill>
                <a:effectLst/>
                <a:uLnTx/>
                <a:uFillTx/>
              </a:rPr>
              <a:t>N = 14957</a:t>
            </a:r>
          </a:p>
        </p:txBody>
      </p:sp>
      <p:sp>
        <p:nvSpPr>
          <p:cNvPr id="54" name="Text Box 15"/>
          <p:cNvSpPr txBox="1">
            <a:spLocks noChangeArrowheads="1"/>
          </p:cNvSpPr>
          <p:nvPr/>
        </p:nvSpPr>
        <p:spPr bwMode="auto">
          <a:xfrm rot="16200000">
            <a:off x="9782874" y="5594284"/>
            <a:ext cx="1363852" cy="553996"/>
          </a:xfrm>
          <a:prstGeom prst="rect">
            <a:avLst/>
          </a:prstGeom>
          <a:noFill/>
          <a:ln w="9525">
            <a:noFill/>
            <a:miter lim="800000"/>
            <a:headEnd/>
            <a:tailEnd/>
          </a:ln>
        </p:spPr>
        <p:txBody>
          <a:bodyPr wrap="square" lIns="91438" tIns="45719" rIns="91438" bIns="45719">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500" b="0" i="0" u="none" strike="noStrike" kern="0" cap="none" spc="0" normalizeH="0" baseline="0" noProof="0" dirty="0">
                <a:ln>
                  <a:noFill/>
                </a:ln>
                <a:solidFill>
                  <a:srgbClr val="000000"/>
                </a:solidFill>
                <a:effectLst/>
                <a:uLnTx/>
                <a:uFillTx/>
              </a:rPr>
              <a:t>Women</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500" b="0" i="0" u="none" strike="noStrike" kern="0" cap="none" spc="0" normalizeH="0" baseline="0" noProof="0" dirty="0">
                <a:ln>
                  <a:noFill/>
                </a:ln>
                <a:solidFill>
                  <a:srgbClr val="000000"/>
                </a:solidFill>
                <a:effectLst/>
                <a:uLnTx/>
                <a:uFillTx/>
              </a:rPr>
              <a:t>N = 7104</a:t>
            </a:r>
          </a:p>
        </p:txBody>
      </p:sp>
      <p:sp>
        <p:nvSpPr>
          <p:cNvPr id="55" name="Text Box 16"/>
          <p:cNvSpPr txBox="1">
            <a:spLocks noChangeArrowheads="1"/>
          </p:cNvSpPr>
          <p:nvPr/>
        </p:nvSpPr>
        <p:spPr bwMode="auto">
          <a:xfrm rot="16200000">
            <a:off x="3632222" y="5438009"/>
            <a:ext cx="1676401" cy="553996"/>
          </a:xfrm>
          <a:prstGeom prst="rect">
            <a:avLst/>
          </a:prstGeom>
          <a:noFill/>
          <a:ln w="9525">
            <a:noFill/>
            <a:miter lim="800000"/>
            <a:headEnd/>
            <a:tailEnd/>
          </a:ln>
        </p:spPr>
        <p:txBody>
          <a:bodyPr wrap="square" lIns="91438" tIns="45719" rIns="91438" bIns="45719">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500" b="0" i="0" u="none" strike="noStrike" kern="0" cap="none" spc="0" normalizeH="0" baseline="0" noProof="0" dirty="0">
                <a:ln>
                  <a:noFill/>
                </a:ln>
                <a:solidFill>
                  <a:srgbClr val="000000"/>
                </a:solidFill>
                <a:effectLst/>
                <a:uLnTx/>
                <a:uFillTx/>
              </a:rPr>
              <a:t>Other Hispanic</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500" b="0" i="0" u="none" strike="noStrike" kern="0" cap="none" spc="0" normalizeH="0" baseline="0" noProof="0" dirty="0">
                <a:ln>
                  <a:noFill/>
                </a:ln>
                <a:solidFill>
                  <a:srgbClr val="000000"/>
                </a:solidFill>
                <a:effectLst/>
                <a:uLnTx/>
                <a:uFillTx/>
              </a:rPr>
              <a:t>N = 393</a:t>
            </a:r>
          </a:p>
        </p:txBody>
      </p:sp>
      <p:sp>
        <p:nvSpPr>
          <p:cNvPr id="56" name="Text Box 17"/>
          <p:cNvSpPr txBox="1">
            <a:spLocks noChangeArrowheads="1"/>
          </p:cNvSpPr>
          <p:nvPr/>
        </p:nvSpPr>
        <p:spPr bwMode="auto">
          <a:xfrm rot="16200000">
            <a:off x="4556753" y="5448157"/>
            <a:ext cx="1656107" cy="553996"/>
          </a:xfrm>
          <a:prstGeom prst="rect">
            <a:avLst/>
          </a:prstGeom>
          <a:noFill/>
          <a:ln w="9525">
            <a:noFill/>
            <a:miter lim="800000"/>
            <a:headEnd/>
            <a:tailEnd/>
          </a:ln>
        </p:spPr>
        <p:txBody>
          <a:bodyPr wrap="square" lIns="91438" tIns="45719" rIns="91438" bIns="45719">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500" b="0" i="0" u="none" strike="noStrike" kern="0" cap="none" spc="0" normalizeH="0" baseline="0" noProof="0" dirty="0">
                <a:ln>
                  <a:noFill/>
                </a:ln>
                <a:solidFill>
                  <a:srgbClr val="000000"/>
                </a:solidFill>
                <a:effectLst/>
                <a:uLnTx/>
                <a:uFillTx/>
              </a:rPr>
              <a:t>Mexican Am. </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500" b="0" i="0" u="none" strike="noStrike" kern="0" cap="none" spc="0" normalizeH="0" baseline="0" noProof="0" dirty="0">
                <a:ln>
                  <a:noFill/>
                </a:ln>
                <a:solidFill>
                  <a:srgbClr val="000000"/>
                </a:solidFill>
                <a:effectLst/>
                <a:uLnTx/>
                <a:uFillTx/>
              </a:rPr>
              <a:t>N = 398</a:t>
            </a:r>
          </a:p>
        </p:txBody>
      </p:sp>
      <p:sp>
        <p:nvSpPr>
          <p:cNvPr id="57" name="Text Box 18"/>
          <p:cNvSpPr txBox="1">
            <a:spLocks noChangeArrowheads="1"/>
          </p:cNvSpPr>
          <p:nvPr/>
        </p:nvSpPr>
        <p:spPr bwMode="auto">
          <a:xfrm rot="16200000">
            <a:off x="5682229" y="5659229"/>
            <a:ext cx="1233961" cy="553996"/>
          </a:xfrm>
          <a:prstGeom prst="rect">
            <a:avLst/>
          </a:prstGeom>
          <a:noFill/>
          <a:ln w="9525">
            <a:noFill/>
            <a:miter lim="800000"/>
            <a:headEnd/>
            <a:tailEnd/>
          </a:ln>
        </p:spPr>
        <p:txBody>
          <a:bodyPr wrap="square" lIns="91438" tIns="45719" rIns="91438" bIns="45719">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500" b="0" i="0" u="none" strike="noStrike" kern="0" cap="none" spc="0" normalizeH="0" baseline="0" noProof="0" dirty="0">
                <a:ln>
                  <a:noFill/>
                </a:ln>
                <a:solidFill>
                  <a:srgbClr val="000000"/>
                </a:solidFill>
                <a:effectLst/>
                <a:uLnTx/>
                <a:uFillTx/>
              </a:rPr>
              <a:t>Native Am. </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500" b="0" i="0" u="none" strike="noStrike" kern="0" cap="none" spc="0" normalizeH="0" baseline="0" noProof="0" dirty="0">
                <a:ln>
                  <a:noFill/>
                </a:ln>
                <a:solidFill>
                  <a:srgbClr val="000000"/>
                </a:solidFill>
                <a:effectLst/>
                <a:uLnTx/>
                <a:uFillTx/>
              </a:rPr>
              <a:t>N = 90</a:t>
            </a:r>
          </a:p>
        </p:txBody>
      </p:sp>
      <p:sp>
        <p:nvSpPr>
          <p:cNvPr id="58" name="Text Box 19"/>
          <p:cNvSpPr txBox="1">
            <a:spLocks noChangeArrowheads="1"/>
          </p:cNvSpPr>
          <p:nvPr/>
        </p:nvSpPr>
        <p:spPr bwMode="auto">
          <a:xfrm rot="16200000">
            <a:off x="6531683" y="5670482"/>
            <a:ext cx="1363853" cy="553996"/>
          </a:xfrm>
          <a:prstGeom prst="rect">
            <a:avLst/>
          </a:prstGeom>
          <a:noFill/>
          <a:ln w="9525">
            <a:noFill/>
            <a:miter lim="800000"/>
            <a:headEnd/>
            <a:tailEnd/>
          </a:ln>
        </p:spPr>
        <p:txBody>
          <a:bodyPr wrap="square" lIns="91438" tIns="45719" rIns="91438" bIns="45719">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500" b="0" i="0" u="none" strike="noStrike" kern="0" cap="none" spc="0" normalizeH="0" baseline="0" noProof="0" dirty="0">
                <a:ln>
                  <a:noFill/>
                </a:ln>
                <a:solidFill>
                  <a:srgbClr val="000000"/>
                </a:solidFill>
                <a:effectLst/>
                <a:uLnTx/>
                <a:uFillTx/>
              </a:rPr>
              <a:t>African Am.</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500" b="0" i="0" u="none" strike="noStrike" kern="0" cap="none" spc="0" normalizeH="0" baseline="0" noProof="0" dirty="0">
                <a:ln>
                  <a:noFill/>
                </a:ln>
                <a:solidFill>
                  <a:srgbClr val="000000"/>
                </a:solidFill>
                <a:effectLst/>
                <a:uLnTx/>
                <a:uFillTx/>
              </a:rPr>
              <a:t>N = 1055</a:t>
            </a:r>
          </a:p>
        </p:txBody>
      </p:sp>
      <p:sp>
        <p:nvSpPr>
          <p:cNvPr id="59" name="Text Box 20"/>
          <p:cNvSpPr txBox="1">
            <a:spLocks noChangeArrowheads="1"/>
          </p:cNvSpPr>
          <p:nvPr/>
        </p:nvSpPr>
        <p:spPr bwMode="auto">
          <a:xfrm rot="16200000">
            <a:off x="7531143" y="5543813"/>
            <a:ext cx="1233960" cy="784828"/>
          </a:xfrm>
          <a:prstGeom prst="rect">
            <a:avLst/>
          </a:prstGeom>
          <a:noFill/>
          <a:ln w="9525">
            <a:noFill/>
            <a:miter lim="800000"/>
            <a:headEnd/>
            <a:tailEnd/>
          </a:ln>
        </p:spPr>
        <p:txBody>
          <a:bodyPr wrap="square" lIns="91438" tIns="45719" rIns="91438" bIns="45719">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500" b="0" i="0" u="none" strike="noStrike" kern="0" cap="none" spc="0" normalizeH="0" baseline="0" noProof="0" dirty="0">
                <a:ln>
                  <a:noFill/>
                </a:ln>
                <a:solidFill>
                  <a:srgbClr val="000000"/>
                </a:solidFill>
                <a:effectLst/>
                <a:uLnTx/>
                <a:uFillTx/>
              </a:rPr>
              <a:t>Puerto Rican</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500" b="0" i="0" u="none" strike="noStrike" kern="0" cap="none" spc="0" normalizeH="0" baseline="0" noProof="0" dirty="0">
                <a:ln>
                  <a:noFill/>
                </a:ln>
                <a:solidFill>
                  <a:srgbClr val="000000"/>
                </a:solidFill>
                <a:effectLst/>
                <a:uLnTx/>
                <a:uFillTx/>
              </a:rPr>
              <a:t>N = 260</a:t>
            </a:r>
          </a:p>
        </p:txBody>
      </p:sp>
      <p:sp>
        <p:nvSpPr>
          <p:cNvPr id="60" name="Text Box 27"/>
          <p:cNvSpPr txBox="1">
            <a:spLocks noChangeArrowheads="1"/>
          </p:cNvSpPr>
          <p:nvPr/>
        </p:nvSpPr>
        <p:spPr bwMode="auto">
          <a:xfrm>
            <a:off x="2417255" y="5980115"/>
            <a:ext cx="184727" cy="369330"/>
          </a:xfrm>
          <a:prstGeom prst="rect">
            <a:avLst/>
          </a:prstGeom>
          <a:noFill/>
          <a:ln w="9525">
            <a:noFill/>
            <a:miter lim="800000"/>
            <a:headEnd/>
            <a:tailEnd/>
          </a:ln>
        </p:spPr>
        <p:txBody>
          <a:bodyPr wrap="none" lIns="91438" tIns="45719" rIns="91438" bIns="45719">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61" name="TextBox 60"/>
          <p:cNvSpPr txBox="1"/>
          <p:nvPr/>
        </p:nvSpPr>
        <p:spPr>
          <a:xfrm>
            <a:off x="10972802" y="1219201"/>
            <a:ext cx="526102" cy="338552"/>
          </a:xfrm>
          <a:prstGeom prst="rect">
            <a:avLst/>
          </a:prstGeom>
          <a:noFill/>
        </p:spPr>
        <p:txBody>
          <a:bodyPr wrap="none" lIns="91438" tIns="45719" rIns="91438" bIns="45719"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rPr>
              <a:t>166</a:t>
            </a:r>
          </a:p>
        </p:txBody>
      </p:sp>
      <p:sp>
        <p:nvSpPr>
          <p:cNvPr id="62" name="TextBox 61"/>
          <p:cNvSpPr txBox="1"/>
          <p:nvPr/>
        </p:nvSpPr>
        <p:spPr>
          <a:xfrm>
            <a:off x="10972802" y="2209801"/>
            <a:ext cx="526102" cy="338552"/>
          </a:xfrm>
          <a:prstGeom prst="rect">
            <a:avLst/>
          </a:prstGeom>
          <a:noFill/>
        </p:spPr>
        <p:txBody>
          <a:bodyPr wrap="none" lIns="91438" tIns="45719" rIns="91438" bIns="45719"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rPr>
              <a:t>155</a:t>
            </a:r>
          </a:p>
        </p:txBody>
      </p:sp>
      <p:sp>
        <p:nvSpPr>
          <p:cNvPr id="63" name="TextBox 62"/>
          <p:cNvSpPr txBox="1"/>
          <p:nvPr/>
        </p:nvSpPr>
        <p:spPr>
          <a:xfrm>
            <a:off x="10972802" y="3200401"/>
            <a:ext cx="526102" cy="338552"/>
          </a:xfrm>
          <a:prstGeom prst="rect">
            <a:avLst/>
          </a:prstGeom>
          <a:noFill/>
        </p:spPr>
        <p:txBody>
          <a:bodyPr wrap="none" lIns="91438" tIns="45719" rIns="91438" bIns="45719"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rPr>
              <a:t>148</a:t>
            </a:r>
          </a:p>
        </p:txBody>
      </p:sp>
      <p:sp>
        <p:nvSpPr>
          <p:cNvPr id="64" name="TextBox 63"/>
          <p:cNvSpPr txBox="1"/>
          <p:nvPr/>
        </p:nvSpPr>
        <p:spPr>
          <a:xfrm>
            <a:off x="10972802" y="4157246"/>
            <a:ext cx="526102" cy="338552"/>
          </a:xfrm>
          <a:prstGeom prst="rect">
            <a:avLst/>
          </a:prstGeom>
          <a:noFill/>
        </p:spPr>
        <p:txBody>
          <a:bodyPr wrap="none" lIns="91438" tIns="45719" rIns="91438" bIns="45719"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rPr>
              <a:t>144</a:t>
            </a:r>
          </a:p>
        </p:txBody>
      </p:sp>
      <p:sp>
        <p:nvSpPr>
          <p:cNvPr id="65" name="TextBox 64"/>
          <p:cNvSpPr txBox="1"/>
          <p:nvPr/>
        </p:nvSpPr>
        <p:spPr>
          <a:xfrm>
            <a:off x="10972802" y="5224046"/>
            <a:ext cx="526102" cy="338552"/>
          </a:xfrm>
          <a:prstGeom prst="rect">
            <a:avLst/>
          </a:prstGeom>
          <a:noFill/>
        </p:spPr>
        <p:txBody>
          <a:bodyPr wrap="none" lIns="91438" tIns="45719" rIns="91438" bIns="45719"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rPr>
              <a:t>140</a:t>
            </a:r>
          </a:p>
        </p:txBody>
      </p:sp>
      <p:sp>
        <p:nvSpPr>
          <p:cNvPr id="66" name="Rectangle 65">
            <a:extLst>
              <a:ext uri="{FF2B5EF4-FFF2-40B4-BE49-F238E27FC236}">
                <a16:creationId xmlns:a16="http://schemas.microsoft.com/office/drawing/2014/main" id="{CF18DEDE-9089-4460-B270-642DA87A47D7}"/>
              </a:ext>
            </a:extLst>
          </p:cNvPr>
          <p:cNvSpPr/>
          <p:nvPr/>
        </p:nvSpPr>
        <p:spPr>
          <a:xfrm>
            <a:off x="1" y="6583680"/>
            <a:ext cx="12192000" cy="274320"/>
          </a:xfrm>
          <a:prstGeom prst="rect">
            <a:avLst/>
          </a:prstGeom>
          <a:solidFill>
            <a:srgbClr val="AD5C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a:latin typeface="Calibri" panose="020F0502020204030204" pitchFamily="34" charset="0"/>
                <a:ea typeface="Calibri" charset="0"/>
                <a:cs typeface="Calibri" panose="020F0502020204030204" pitchFamily="34" charset="0"/>
              </a:rPr>
              <a:t>Source: ETS</a:t>
            </a:r>
          </a:p>
        </p:txBody>
      </p:sp>
    </p:spTree>
    <p:extLst>
      <p:ext uri="{BB962C8B-B14F-4D97-AF65-F5344CB8AC3E}">
        <p14:creationId xmlns:p14="http://schemas.microsoft.com/office/powerpoint/2010/main" val="2269587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52" grpId="0"/>
      <p:bldP spid="53" grpId="0"/>
      <p:bldP spid="54" grpId="0"/>
      <p:bldP spid="55" grpId="0"/>
      <p:bldP spid="56" grpId="0"/>
      <p:bldP spid="57" grpId="0"/>
      <p:bldP spid="58" grpId="0"/>
      <p:bldP spid="5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3048000" y="-1270"/>
          <a:ext cx="6807200" cy="6211571"/>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rot="16200000">
            <a:off x="700771" y="2813337"/>
            <a:ext cx="3967749" cy="369330"/>
          </a:xfrm>
          <a:prstGeom prst="rect">
            <a:avLst/>
          </a:prstGeom>
          <a:noFill/>
        </p:spPr>
        <p:txBody>
          <a:bodyPr wrap="none" lIns="91438" tIns="45719" rIns="91438" bIns="45719"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GRE Quantitative Score (2006-2007)</a:t>
            </a:r>
          </a:p>
        </p:txBody>
      </p:sp>
    </p:spTree>
    <p:extLst>
      <p:ext uri="{BB962C8B-B14F-4D97-AF65-F5344CB8AC3E}">
        <p14:creationId xmlns:p14="http://schemas.microsoft.com/office/powerpoint/2010/main" val="17005242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3048000" y="-13018"/>
          <a:ext cx="6807200" cy="6232843"/>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rot="16200000">
            <a:off x="700771" y="2813337"/>
            <a:ext cx="3967749" cy="369330"/>
          </a:xfrm>
          <a:prstGeom prst="rect">
            <a:avLst/>
          </a:prstGeom>
          <a:noFill/>
        </p:spPr>
        <p:txBody>
          <a:bodyPr wrap="none" lIns="91438" tIns="45719" rIns="91438" bIns="45719"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GRE Quantitative Score (2006-2007)</a:t>
            </a:r>
          </a:p>
        </p:txBody>
      </p:sp>
    </p:spTree>
    <p:extLst>
      <p:ext uri="{BB962C8B-B14F-4D97-AF65-F5344CB8AC3E}">
        <p14:creationId xmlns:p14="http://schemas.microsoft.com/office/powerpoint/2010/main" val="32709510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3048000" y="2"/>
          <a:ext cx="6805808" cy="621030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rot="16200000">
            <a:off x="700771" y="2813337"/>
            <a:ext cx="3967749" cy="369330"/>
          </a:xfrm>
          <a:prstGeom prst="rect">
            <a:avLst/>
          </a:prstGeom>
          <a:noFill/>
        </p:spPr>
        <p:txBody>
          <a:bodyPr wrap="none" lIns="91438" tIns="45719" rIns="91438" bIns="45719"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GRE Quantitative Score (2006-2007)</a:t>
            </a:r>
          </a:p>
        </p:txBody>
      </p:sp>
    </p:spTree>
    <p:extLst>
      <p:ext uri="{BB962C8B-B14F-4D97-AF65-F5344CB8AC3E}">
        <p14:creationId xmlns:p14="http://schemas.microsoft.com/office/powerpoint/2010/main" val="29340005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p:cNvSpPr/>
          <p:nvPr/>
        </p:nvSpPr>
        <p:spPr>
          <a:xfrm>
            <a:off x="5608020" y="0"/>
            <a:ext cx="6583980" cy="6858000"/>
          </a:xfrm>
          <a:prstGeom prst="rect">
            <a:avLst/>
          </a:prstGeom>
          <a:noFill/>
          <a:ln>
            <a:solidFill>
              <a:schemeClr val="bg1"/>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2" name="object 7"/>
          <p:cNvSpPr/>
          <p:nvPr/>
        </p:nvSpPr>
        <p:spPr>
          <a:xfrm>
            <a:off x="1005150" y="304800"/>
            <a:ext cx="3732990" cy="1328834"/>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39" name="Group 38"/>
          <p:cNvGrpSpPr/>
          <p:nvPr/>
        </p:nvGrpSpPr>
        <p:grpSpPr>
          <a:xfrm>
            <a:off x="1272863" y="2570213"/>
            <a:ext cx="3276600" cy="3518922"/>
            <a:chOff x="1295400" y="2414991"/>
            <a:chExt cx="3695171" cy="3968449"/>
          </a:xfrm>
        </p:grpSpPr>
        <p:pic>
          <p:nvPicPr>
            <p:cNvPr id="16" name="Picture 15"/>
            <p:cNvPicPr>
              <a:picLocks noChangeAspect="1"/>
            </p:cNvPicPr>
            <p:nvPr/>
          </p:nvPicPr>
          <p:blipFill>
            <a:blip r:embed="rId4"/>
            <a:stretch>
              <a:fillRect/>
            </a:stretch>
          </p:blipFill>
          <p:spPr>
            <a:xfrm>
              <a:off x="2971800" y="5814805"/>
              <a:ext cx="1362617" cy="568635"/>
            </a:xfrm>
            <a:prstGeom prst="rect">
              <a:avLst/>
            </a:prstGeom>
          </p:spPr>
        </p:pic>
        <p:pic>
          <p:nvPicPr>
            <p:cNvPr id="21" name="Picture 20"/>
            <p:cNvPicPr>
              <a:picLocks noChangeAspect="1"/>
            </p:cNvPicPr>
            <p:nvPr/>
          </p:nvPicPr>
          <p:blipFill rotWithShape="1">
            <a:blip r:embed="rId5" cstate="print">
              <a:extLst>
                <a:ext uri="{28A0092B-C50C-407E-A947-70E740481C1C}">
                  <a14:useLocalDpi xmlns:a14="http://schemas.microsoft.com/office/drawing/2010/main" val="0"/>
                </a:ext>
              </a:extLst>
            </a:blip>
            <a:srcRect l="29081"/>
            <a:stretch/>
          </p:blipFill>
          <p:spPr>
            <a:xfrm>
              <a:off x="1564267" y="5802852"/>
              <a:ext cx="1255133" cy="575189"/>
            </a:xfrm>
            <a:prstGeom prst="rect">
              <a:avLst/>
            </a:prstGeom>
          </p:spPr>
        </p:pic>
        <p:pic>
          <p:nvPicPr>
            <p:cNvPr id="28" name="Picture 27"/>
            <p:cNvPicPr>
              <a:picLocks noChangeAspect="1"/>
            </p:cNvPicPr>
            <p:nvPr/>
          </p:nvPicPr>
          <p:blipFill rotWithShape="1">
            <a:blip r:embed="rId6" cstate="print">
              <a:extLst>
                <a:ext uri="{28A0092B-C50C-407E-A947-70E740481C1C}">
                  <a14:useLocalDpi xmlns:a14="http://schemas.microsoft.com/office/drawing/2010/main" val="0"/>
                </a:ext>
              </a:extLst>
            </a:blip>
            <a:srcRect l="36616" t="15887" r="7167" b="9561"/>
            <a:stretch/>
          </p:blipFill>
          <p:spPr>
            <a:xfrm>
              <a:off x="2895600" y="2459253"/>
              <a:ext cx="2094971" cy="1063119"/>
            </a:xfrm>
            <a:prstGeom prst="rect">
              <a:avLst/>
            </a:prstGeom>
          </p:spPr>
        </p:pic>
        <p:pic>
          <p:nvPicPr>
            <p:cNvPr id="29" name="Picture 2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58936" y="3543820"/>
              <a:ext cx="1103464" cy="1187719"/>
            </a:xfrm>
            <a:prstGeom prst="rect">
              <a:avLst/>
            </a:prstGeom>
          </p:spPr>
        </p:pic>
        <p:pic>
          <p:nvPicPr>
            <p:cNvPr id="30" name="Picture 4" descr="Image result for aas astronomy logo"/>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95400" y="3507275"/>
              <a:ext cx="1530116" cy="1064962"/>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6"/>
            <p:cNvPicPr>
              <a:picLocks noChangeAspect="1"/>
            </p:cNvPicPr>
            <p:nvPr/>
          </p:nvPicPr>
          <p:blipFill rotWithShape="1">
            <a:blip r:embed="rId9" cstate="print">
              <a:extLst>
                <a:ext uri="{28A0092B-C50C-407E-A947-70E740481C1C}">
                  <a14:useLocalDpi xmlns:a14="http://schemas.microsoft.com/office/drawing/2010/main" val="0"/>
                </a:ext>
              </a:extLst>
            </a:blip>
            <a:srcRect t="12213" r="39300"/>
            <a:stretch/>
          </p:blipFill>
          <p:spPr>
            <a:xfrm>
              <a:off x="2819400" y="4752987"/>
              <a:ext cx="2145753" cy="962159"/>
            </a:xfrm>
            <a:prstGeom prst="rect">
              <a:avLst/>
            </a:prstGeom>
          </p:spPr>
        </p:pic>
        <p:pic>
          <p:nvPicPr>
            <p:cNvPr id="5122" name="Picture 2" descr="CIMER"/>
            <p:cNvPicPr>
              <a:picLocks noChangeAspect="1" noChangeArrowheads="1"/>
            </p:cNvPicPr>
            <p:nvPr/>
          </p:nvPicPr>
          <p:blipFill rotWithShape="1">
            <a:blip r:embed="rId10">
              <a:extLst>
                <a:ext uri="{28A0092B-C50C-407E-A947-70E740481C1C}">
                  <a14:useLocalDpi xmlns:a14="http://schemas.microsoft.com/office/drawing/2010/main" val="0"/>
                </a:ext>
              </a:extLst>
            </a:blip>
            <a:srcRect l="1" r="63428"/>
            <a:stretch/>
          </p:blipFill>
          <p:spPr bwMode="auto">
            <a:xfrm>
              <a:off x="1600200" y="4776865"/>
              <a:ext cx="1219200" cy="914401"/>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3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689276" y="2414991"/>
              <a:ext cx="1130124" cy="932982"/>
            </a:xfrm>
            <a:prstGeom prst="rect">
              <a:avLst/>
            </a:prstGeom>
          </p:spPr>
        </p:pic>
      </p:grpSp>
      <p:pic>
        <p:nvPicPr>
          <p:cNvPr id="41" name="Picture 40">
            <a:extLst>
              <a:ext uri="{FF2B5EF4-FFF2-40B4-BE49-F238E27FC236}">
                <a16:creationId xmlns:a16="http://schemas.microsoft.com/office/drawing/2014/main" id="{EC12633B-1C9B-FF4C-9C21-CCA3B04190D9}"/>
              </a:ext>
            </a:extLst>
          </p:cNvPr>
          <p:cNvPicPr>
            <a:picLocks noChangeAspect="1"/>
          </p:cNvPicPr>
          <p:nvPr/>
        </p:nvPicPr>
        <p:blipFill rotWithShape="1">
          <a:blip r:embed="rId12">
            <a:extLst>
              <a:ext uri="{28A0092B-C50C-407E-A947-70E740481C1C}">
                <a14:useLocalDpi xmlns:a14="http://schemas.microsoft.com/office/drawing/2010/main" val="0"/>
              </a:ext>
            </a:extLst>
          </a:blip>
          <a:srcRect l="4454" r="1598"/>
          <a:stretch/>
        </p:blipFill>
        <p:spPr>
          <a:xfrm>
            <a:off x="5869271" y="499536"/>
            <a:ext cx="6137793" cy="1329264"/>
          </a:xfrm>
          <a:prstGeom prst="rect">
            <a:avLst/>
          </a:prstGeom>
        </p:spPr>
      </p:pic>
      <p:graphicFrame>
        <p:nvGraphicFramePr>
          <p:cNvPr id="44" name="Content Placeholder 3">
            <a:extLst>
              <a:ext uri="{FF2B5EF4-FFF2-40B4-BE49-F238E27FC236}">
                <a16:creationId xmlns:a16="http://schemas.microsoft.com/office/drawing/2014/main" id="{0C2A01FE-EB5C-D74B-A1A7-493269CB26DE}"/>
              </a:ext>
            </a:extLst>
          </p:cNvPr>
          <p:cNvGraphicFramePr>
            <a:graphicFrameLocks/>
          </p:cNvGraphicFramePr>
          <p:nvPr>
            <p:extLst>
              <p:ext uri="{D42A27DB-BD31-4B8C-83A1-F6EECF244321}">
                <p14:modId xmlns:p14="http://schemas.microsoft.com/office/powerpoint/2010/main" val="1716473054"/>
              </p:ext>
            </p:extLst>
          </p:nvPr>
        </p:nvGraphicFramePr>
        <p:xfrm>
          <a:off x="5827478" y="2609460"/>
          <a:ext cx="6179586" cy="2975453"/>
        </p:xfrm>
        <a:graphic>
          <a:graphicData uri="http://schemas.openxmlformats.org/drawingml/2006/table">
            <a:tbl>
              <a:tblPr firstRow="1" firstCol="1" bandRow="1">
                <a:tableStyleId>{FABFCF23-3B69-468F-B69F-88F6DE6A72F2}</a:tableStyleId>
              </a:tblPr>
              <a:tblGrid>
                <a:gridCol w="1029931">
                  <a:extLst>
                    <a:ext uri="{9D8B030D-6E8A-4147-A177-3AD203B41FA5}">
                      <a16:colId xmlns:a16="http://schemas.microsoft.com/office/drawing/2014/main" val="567489262"/>
                    </a:ext>
                  </a:extLst>
                </a:gridCol>
                <a:gridCol w="1029931">
                  <a:extLst>
                    <a:ext uri="{9D8B030D-6E8A-4147-A177-3AD203B41FA5}">
                      <a16:colId xmlns:a16="http://schemas.microsoft.com/office/drawing/2014/main" val="4237855832"/>
                    </a:ext>
                  </a:extLst>
                </a:gridCol>
                <a:gridCol w="1029931">
                  <a:extLst>
                    <a:ext uri="{9D8B030D-6E8A-4147-A177-3AD203B41FA5}">
                      <a16:colId xmlns:a16="http://schemas.microsoft.com/office/drawing/2014/main" val="762461496"/>
                    </a:ext>
                  </a:extLst>
                </a:gridCol>
                <a:gridCol w="1029931">
                  <a:extLst>
                    <a:ext uri="{9D8B030D-6E8A-4147-A177-3AD203B41FA5}">
                      <a16:colId xmlns:a16="http://schemas.microsoft.com/office/drawing/2014/main" val="1521208790"/>
                    </a:ext>
                  </a:extLst>
                </a:gridCol>
                <a:gridCol w="1029931">
                  <a:extLst>
                    <a:ext uri="{9D8B030D-6E8A-4147-A177-3AD203B41FA5}">
                      <a16:colId xmlns:a16="http://schemas.microsoft.com/office/drawing/2014/main" val="3086311513"/>
                    </a:ext>
                  </a:extLst>
                </a:gridCol>
                <a:gridCol w="1029931">
                  <a:extLst>
                    <a:ext uri="{9D8B030D-6E8A-4147-A177-3AD203B41FA5}">
                      <a16:colId xmlns:a16="http://schemas.microsoft.com/office/drawing/2014/main" val="996941417"/>
                    </a:ext>
                  </a:extLst>
                </a:gridCol>
              </a:tblGrid>
              <a:tr h="398317">
                <a:tc>
                  <a:txBody>
                    <a:bodyPr/>
                    <a:lstStyle/>
                    <a:p>
                      <a:pPr marL="0" marR="0" algn="ctr">
                        <a:lnSpc>
                          <a:spcPct val="115000"/>
                        </a:lnSpc>
                        <a:spcBef>
                          <a:spcPts val="0"/>
                        </a:spcBef>
                        <a:spcAft>
                          <a:spcPts val="0"/>
                        </a:spcAft>
                      </a:pPr>
                      <a:r>
                        <a:rPr lang="en-US" sz="1800" b="0" dirty="0">
                          <a:solidFill>
                            <a:schemeClr val="bg1"/>
                          </a:solidFill>
                          <a:effectLst/>
                          <a:latin typeface="+mn-lt"/>
                          <a:ea typeface="Arial" panose="020B0604020202020204" pitchFamily="34" charset="0"/>
                        </a:rPr>
                        <a:t>Berkeley</a:t>
                      </a:r>
                    </a:p>
                  </a:txBody>
                  <a:tcPr marL="68580" marR="68580" marT="0" marB="0" anchor="ctr"/>
                </a:tc>
                <a:tc>
                  <a:txBody>
                    <a:bodyPr/>
                    <a:lstStyle/>
                    <a:p>
                      <a:pPr marL="0" marR="0" algn="ctr">
                        <a:lnSpc>
                          <a:spcPct val="115000"/>
                        </a:lnSpc>
                        <a:spcBef>
                          <a:spcPts val="0"/>
                        </a:spcBef>
                        <a:spcAft>
                          <a:spcPts val="0"/>
                        </a:spcAft>
                      </a:pPr>
                      <a:r>
                        <a:rPr lang="en-US" sz="1800" b="0" dirty="0">
                          <a:effectLst/>
                        </a:rPr>
                        <a:t>Irvine</a:t>
                      </a:r>
                      <a:endParaRPr lang="en-US" sz="1800" b="0" dirty="0">
                        <a:solidFill>
                          <a:srgbClr val="000000"/>
                        </a:solidFill>
                        <a:effectLst/>
                        <a:latin typeface="+mn-lt"/>
                        <a:ea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800" b="0" dirty="0">
                          <a:effectLst/>
                        </a:rPr>
                        <a:t>USC</a:t>
                      </a:r>
                      <a:endParaRPr lang="en-US" sz="1800" b="0" dirty="0">
                        <a:solidFill>
                          <a:srgbClr val="000000"/>
                        </a:solidFill>
                        <a:effectLst/>
                        <a:latin typeface="+mn-lt"/>
                        <a:ea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800" b="0" dirty="0">
                          <a:effectLst/>
                        </a:rPr>
                        <a:t>UCLA</a:t>
                      </a:r>
                      <a:endParaRPr lang="en-US" sz="1800" b="0" dirty="0">
                        <a:solidFill>
                          <a:schemeClr val="bg1"/>
                        </a:solidFill>
                        <a:effectLst/>
                        <a:latin typeface="+mn-lt"/>
                        <a:ea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800" b="0" dirty="0">
                          <a:effectLst/>
                        </a:rPr>
                        <a:t>UCSB</a:t>
                      </a:r>
                      <a:endParaRPr lang="en-US" sz="1800" b="0" dirty="0">
                        <a:solidFill>
                          <a:schemeClr val="bg1"/>
                        </a:solidFill>
                        <a:effectLst/>
                        <a:latin typeface="+mn-lt"/>
                        <a:ea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800" b="0" dirty="0">
                          <a:effectLst/>
                        </a:rPr>
                        <a:t>Davis</a:t>
                      </a:r>
                      <a:endParaRPr lang="en-US" sz="1800" b="0" dirty="0">
                        <a:solidFill>
                          <a:schemeClr val="bg1"/>
                        </a:solidFill>
                        <a:effectLst/>
                        <a:latin typeface="+mn-lt"/>
                        <a:ea typeface="Arial" panose="020B0604020202020204" pitchFamily="34" charset="0"/>
                      </a:endParaRPr>
                    </a:p>
                  </a:txBody>
                  <a:tcPr marL="68580" marR="68580" marT="0" marB="0" anchor="ctr"/>
                </a:tc>
                <a:extLst>
                  <a:ext uri="{0D108BD9-81ED-4DB2-BD59-A6C34878D82A}">
                    <a16:rowId xmlns:a16="http://schemas.microsoft.com/office/drawing/2014/main" val="800936632"/>
                  </a:ext>
                </a:extLst>
              </a:tr>
              <a:tr h="606259">
                <a:tc>
                  <a:txBody>
                    <a:bodyPr/>
                    <a:lstStyle/>
                    <a:p>
                      <a:pPr marL="0" marR="0" algn="ctr">
                        <a:lnSpc>
                          <a:spcPct val="115000"/>
                        </a:lnSpc>
                        <a:spcBef>
                          <a:spcPts val="0"/>
                        </a:spcBef>
                        <a:spcAft>
                          <a:spcPts val="0"/>
                        </a:spcAft>
                      </a:pPr>
                      <a:r>
                        <a:rPr lang="en-US" sz="1200" b="0" dirty="0"/>
                        <a:t>Col. Natural Resources</a:t>
                      </a:r>
                    </a:p>
                  </a:txBody>
                  <a:tcPr marL="68580" marR="68580" marT="0" marB="0" anchor="ctr"/>
                </a:tc>
                <a:tc>
                  <a:txBody>
                    <a:bodyPr/>
                    <a:lstStyle/>
                    <a:p>
                      <a:pPr marL="0" marR="0" algn="ctr">
                        <a:lnSpc>
                          <a:spcPct val="115000"/>
                        </a:lnSpc>
                        <a:spcBef>
                          <a:spcPts val="0"/>
                        </a:spcBef>
                        <a:spcAft>
                          <a:spcPts val="0"/>
                        </a:spcAft>
                      </a:pPr>
                      <a:r>
                        <a:rPr lang="en-US" sz="1200" b="0" dirty="0"/>
                        <a:t>DECADE Mentors</a:t>
                      </a:r>
                    </a:p>
                  </a:txBody>
                  <a:tcPr marL="68580" marR="68580" marT="0" marB="0" anchor="ctr"/>
                </a:tc>
                <a:tc>
                  <a:txBody>
                    <a:bodyPr/>
                    <a:lstStyle/>
                    <a:p>
                      <a:pPr marL="0" marR="0" algn="ctr">
                        <a:lnSpc>
                          <a:spcPct val="115000"/>
                        </a:lnSpc>
                        <a:spcBef>
                          <a:spcPts val="0"/>
                        </a:spcBef>
                        <a:spcAft>
                          <a:spcPts val="0"/>
                        </a:spcAft>
                      </a:pPr>
                      <a:r>
                        <a:rPr lang="en-US" sz="1200" b="0" dirty="0"/>
                        <a:t>Physics</a:t>
                      </a:r>
                    </a:p>
                  </a:txBody>
                  <a:tcPr marL="68580" marR="68580" marT="0" marB="0" anchor="ctr"/>
                </a:tc>
                <a:tc>
                  <a:txBody>
                    <a:bodyPr/>
                    <a:lstStyle/>
                    <a:p>
                      <a:pPr marL="0" marR="0" algn="ctr">
                        <a:lnSpc>
                          <a:spcPct val="115000"/>
                        </a:lnSpc>
                        <a:spcBef>
                          <a:spcPts val="0"/>
                        </a:spcBef>
                        <a:spcAft>
                          <a:spcPts val="0"/>
                        </a:spcAft>
                      </a:pPr>
                      <a:r>
                        <a:rPr lang="en-US" sz="1200" b="0" dirty="0"/>
                        <a:t>Physics</a:t>
                      </a:r>
                    </a:p>
                  </a:txBody>
                  <a:tcPr marL="68580" marR="68580" marT="0" marB="0"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1200" b="0" dirty="0"/>
                        <a:t>Physics</a:t>
                      </a:r>
                    </a:p>
                  </a:txBody>
                  <a:tcPr marL="68580" marR="68580" marT="0" marB="0" anchor="ctr"/>
                </a:tc>
                <a:tc>
                  <a:txBody>
                    <a:bodyPr/>
                    <a:lstStyle/>
                    <a:p>
                      <a:pPr marL="0" marR="0" algn="ctr">
                        <a:lnSpc>
                          <a:spcPct val="115000"/>
                        </a:lnSpc>
                        <a:spcBef>
                          <a:spcPts val="0"/>
                        </a:spcBef>
                        <a:spcAft>
                          <a:spcPts val="0"/>
                        </a:spcAft>
                      </a:pPr>
                      <a:r>
                        <a:rPr lang="en-US" sz="1200" b="0" dirty="0"/>
                        <a:t>Chemistry</a:t>
                      </a:r>
                    </a:p>
                  </a:txBody>
                  <a:tcPr marL="68580" marR="68580" marT="0" marB="0" anchor="ctr"/>
                </a:tc>
                <a:extLst>
                  <a:ext uri="{0D108BD9-81ED-4DB2-BD59-A6C34878D82A}">
                    <a16:rowId xmlns:a16="http://schemas.microsoft.com/office/drawing/2014/main" val="2969755081"/>
                  </a:ext>
                </a:extLst>
              </a:tr>
              <a:tr h="656959">
                <a:tc>
                  <a:txBody>
                    <a:bodyPr/>
                    <a:lstStyle/>
                    <a:p>
                      <a:pPr marL="0" marR="0" algn="ctr">
                        <a:lnSpc>
                          <a:spcPct val="115000"/>
                        </a:lnSpc>
                        <a:spcBef>
                          <a:spcPts val="0"/>
                        </a:spcBef>
                        <a:spcAft>
                          <a:spcPts val="0"/>
                        </a:spcAft>
                      </a:pPr>
                      <a:r>
                        <a:rPr lang="en-US" sz="1200" b="0" dirty="0"/>
                        <a:t>Mechanical Engineering</a:t>
                      </a:r>
                    </a:p>
                  </a:txBody>
                  <a:tcPr marL="68580" marR="68580" marT="0" marB="0"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1200" b="0" dirty="0"/>
                        <a:t>College of Engineering</a:t>
                      </a:r>
                    </a:p>
                  </a:txBody>
                  <a:tcPr marL="68580" marR="68580" marT="0" marB="0" anchor="ctr"/>
                </a:tc>
                <a:tc>
                  <a:txBody>
                    <a:bodyPr/>
                    <a:lstStyle/>
                    <a:p>
                      <a:pPr marL="0" marR="0" algn="ctr">
                        <a:lnSpc>
                          <a:spcPct val="115000"/>
                        </a:lnSpc>
                        <a:spcBef>
                          <a:spcPts val="0"/>
                        </a:spcBef>
                        <a:spcAft>
                          <a:spcPts val="0"/>
                        </a:spcAft>
                      </a:pPr>
                      <a:r>
                        <a:rPr lang="en-US" sz="1200" b="0" dirty="0"/>
                        <a:t>Chemistry</a:t>
                      </a:r>
                    </a:p>
                  </a:txBody>
                  <a:tcPr marL="68580" marR="68580" marT="0" marB="0" anchor="ctr"/>
                </a:tc>
                <a:tc>
                  <a:txBody>
                    <a:bodyPr/>
                    <a:lstStyle/>
                    <a:p>
                      <a:pPr marL="0" marR="0" algn="ctr">
                        <a:lnSpc>
                          <a:spcPct val="115000"/>
                        </a:lnSpc>
                        <a:spcBef>
                          <a:spcPts val="0"/>
                        </a:spcBef>
                        <a:spcAft>
                          <a:spcPts val="0"/>
                        </a:spcAft>
                      </a:pPr>
                      <a:r>
                        <a:rPr lang="en-US" sz="1200" b="0" dirty="0"/>
                        <a:t>Mechanical Engineering</a:t>
                      </a:r>
                    </a:p>
                  </a:txBody>
                  <a:tcPr marL="68580" marR="68580" marT="0" marB="0" anchor="ctr"/>
                </a:tc>
                <a:tc>
                  <a:txBody>
                    <a:bodyPr/>
                    <a:lstStyle/>
                    <a:p>
                      <a:pPr marL="0" marR="0" algn="ctr">
                        <a:lnSpc>
                          <a:spcPct val="115000"/>
                        </a:lnSpc>
                        <a:spcBef>
                          <a:spcPts val="0"/>
                        </a:spcBef>
                        <a:spcAft>
                          <a:spcPts val="0"/>
                        </a:spcAft>
                      </a:pPr>
                      <a:r>
                        <a:rPr lang="en-US" sz="1200" b="0" dirty="0"/>
                        <a:t>Chemical  Engineering</a:t>
                      </a:r>
                    </a:p>
                  </a:txBody>
                  <a:tcPr marL="68580" marR="68580" marT="0" marB="0" anchor="ctr"/>
                </a:tc>
                <a:tc>
                  <a:txBody>
                    <a:bodyPr/>
                    <a:lstStyle/>
                    <a:p>
                      <a:pPr marL="0" marR="0" algn="ctr">
                        <a:lnSpc>
                          <a:spcPct val="115000"/>
                        </a:lnSpc>
                        <a:spcBef>
                          <a:spcPts val="0"/>
                        </a:spcBef>
                        <a:spcAft>
                          <a:spcPts val="0"/>
                        </a:spcAft>
                      </a:pPr>
                      <a:r>
                        <a:rPr lang="en-US" sz="1200" b="0" dirty="0"/>
                        <a:t>Mat Sci &amp; Engineering</a:t>
                      </a:r>
                    </a:p>
                  </a:txBody>
                  <a:tcPr marL="68580" marR="68580" marT="0" marB="0" anchor="ctr"/>
                </a:tc>
                <a:extLst>
                  <a:ext uri="{0D108BD9-81ED-4DB2-BD59-A6C34878D82A}">
                    <a16:rowId xmlns:a16="http://schemas.microsoft.com/office/drawing/2014/main" val="1629408782"/>
                  </a:ext>
                </a:extLst>
              </a:tr>
              <a:tr h="656959">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1200" b="0" baseline="0" dirty="0" err="1"/>
                        <a:t>Bioeng</a:t>
                      </a:r>
                      <a:endParaRPr lang="en-US" sz="1200" b="0" dirty="0"/>
                    </a:p>
                  </a:txBody>
                  <a:tcPr marL="68580" marR="68580" marT="0" marB="0"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1200" b="0" dirty="0"/>
                        <a:t>Math</a:t>
                      </a:r>
                    </a:p>
                  </a:txBody>
                  <a:tcPr marL="68580" marR="68580" marT="0" marB="0" anchor="ctr"/>
                </a:tc>
                <a:tc>
                  <a:txBody>
                    <a:bodyPr/>
                    <a:lstStyle/>
                    <a:p>
                      <a:pPr marL="0" marR="0" algn="ctr">
                        <a:lnSpc>
                          <a:spcPct val="115000"/>
                        </a:lnSpc>
                        <a:spcBef>
                          <a:spcPts val="0"/>
                        </a:spcBef>
                        <a:spcAft>
                          <a:spcPts val="0"/>
                        </a:spcAft>
                      </a:pPr>
                      <a:r>
                        <a:rPr lang="en-US" sz="1200" b="0"/>
                        <a:t>Molecular Biology </a:t>
                      </a:r>
                      <a:endParaRPr lang="en-US" sz="1200" b="0" dirty="0"/>
                    </a:p>
                  </a:txBody>
                  <a:tcPr marL="68580" marR="68580" marT="0" marB="0" anchor="ctr"/>
                </a:tc>
                <a:tc>
                  <a:txBody>
                    <a:bodyPr/>
                    <a:lstStyle/>
                    <a:p>
                      <a:pPr marL="0" marR="0" algn="ctr">
                        <a:lnSpc>
                          <a:spcPct val="115000"/>
                        </a:lnSpc>
                        <a:spcBef>
                          <a:spcPts val="0"/>
                        </a:spcBef>
                        <a:spcAft>
                          <a:spcPts val="0"/>
                        </a:spcAft>
                      </a:pPr>
                      <a:r>
                        <a:rPr lang="en-US" sz="1200" b="0" dirty="0"/>
                        <a:t>Ecology &amp; </a:t>
                      </a:r>
                      <a:r>
                        <a:rPr lang="en-US" sz="1200" b="0" dirty="0" err="1"/>
                        <a:t>Evol</a:t>
                      </a:r>
                      <a:r>
                        <a:rPr lang="en-US" sz="1200" b="0" dirty="0"/>
                        <a:t> Biology</a:t>
                      </a:r>
                    </a:p>
                  </a:txBody>
                  <a:tcPr marL="68580" marR="68580" marT="0" marB="0" anchor="ctr"/>
                </a:tc>
                <a:tc>
                  <a:txBody>
                    <a:bodyPr/>
                    <a:lstStyle/>
                    <a:p>
                      <a:pPr marL="0" marR="0" lvl="0" indent="0" algn="ctr" defTabSz="914400" rtl="0" eaLnBrk="1" fontAlgn="auto" latinLnBrk="0" hangingPunct="1">
                        <a:lnSpc>
                          <a:spcPct val="115000"/>
                        </a:lnSpc>
                        <a:spcBef>
                          <a:spcPts val="0"/>
                        </a:spcBef>
                        <a:spcAft>
                          <a:spcPts val="0"/>
                        </a:spcAft>
                        <a:buClr>
                          <a:srgbClr val="000000"/>
                        </a:buClr>
                        <a:buSzTx/>
                        <a:buFont typeface="Arial"/>
                        <a:buNone/>
                        <a:tabLst/>
                        <a:defRPr/>
                      </a:pPr>
                      <a:r>
                        <a:rPr lang="en-US" sz="1200" b="0" dirty="0" err="1"/>
                        <a:t>Molec</a:t>
                      </a:r>
                      <a:r>
                        <a:rPr lang="en-US" sz="1200" b="0" dirty="0"/>
                        <a:t>, Cell, Dev Biology</a:t>
                      </a:r>
                    </a:p>
                  </a:txBody>
                  <a:tcPr marL="68580" marR="68580" marT="0" marB="0" anchor="ctr"/>
                </a:tc>
                <a:tc>
                  <a:txBody>
                    <a:bodyPr/>
                    <a:lstStyle/>
                    <a:p>
                      <a:pPr marL="0" marR="0" algn="ctr">
                        <a:lnSpc>
                          <a:spcPct val="115000"/>
                        </a:lnSpc>
                        <a:spcBef>
                          <a:spcPts val="0"/>
                        </a:spcBef>
                        <a:spcAft>
                          <a:spcPts val="0"/>
                        </a:spcAft>
                      </a:pPr>
                      <a:r>
                        <a:rPr lang="en-US" sz="1200" b="0" dirty="0" err="1"/>
                        <a:t>Biochem</a:t>
                      </a:r>
                      <a:r>
                        <a:rPr lang="en-US" sz="1200" b="0" dirty="0"/>
                        <a:t>, </a:t>
                      </a:r>
                      <a:r>
                        <a:rPr lang="en-US" sz="1200" b="0" dirty="0" err="1"/>
                        <a:t>Molec</a:t>
                      </a:r>
                      <a:r>
                        <a:rPr lang="en-US" sz="1200" b="0" dirty="0"/>
                        <a:t>, Cell, Dev Biology</a:t>
                      </a:r>
                    </a:p>
                  </a:txBody>
                  <a:tcPr marL="68580" marR="68580" marT="0" marB="0" anchor="ctr"/>
                </a:tc>
                <a:extLst>
                  <a:ext uri="{0D108BD9-81ED-4DB2-BD59-A6C34878D82A}">
                    <a16:rowId xmlns:a16="http://schemas.microsoft.com/office/drawing/2014/main" val="270704596"/>
                  </a:ext>
                </a:extLst>
              </a:tr>
              <a:tr h="656959">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1200" b="0" dirty="0"/>
                        <a:t>Civil/</a:t>
                      </a:r>
                      <a:r>
                        <a:rPr lang="en-US" sz="1200" b="0" dirty="0" err="1"/>
                        <a:t>Envir</a:t>
                      </a:r>
                      <a:r>
                        <a:rPr lang="en-US" sz="1200" b="0" baseline="0" dirty="0"/>
                        <a:t> </a:t>
                      </a:r>
                      <a:r>
                        <a:rPr lang="en-US" sz="1200" b="0" baseline="0" dirty="0" err="1"/>
                        <a:t>Eng</a:t>
                      </a:r>
                      <a:endParaRPr lang="en-US" sz="1200" b="0" dirty="0"/>
                    </a:p>
                  </a:txBody>
                  <a:tcPr marL="68580" marR="68580" marT="0" marB="0"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1200" b="0"/>
                        <a:t>Computer Science</a:t>
                      </a:r>
                      <a:endParaRPr lang="en-US" sz="1200" b="0" dirty="0"/>
                    </a:p>
                  </a:txBody>
                  <a:tcPr marL="68580" marR="68580" marT="0" marB="0" anchor="ctr"/>
                </a:tc>
                <a:tc>
                  <a:txBody>
                    <a:bodyPr/>
                    <a:lstStyle/>
                    <a:p>
                      <a:pPr marL="0" marR="0" algn="ctr">
                        <a:lnSpc>
                          <a:spcPct val="115000"/>
                        </a:lnSpc>
                        <a:spcBef>
                          <a:spcPts val="0"/>
                        </a:spcBef>
                        <a:spcAft>
                          <a:spcPts val="0"/>
                        </a:spcAft>
                      </a:pPr>
                      <a:r>
                        <a:rPr lang="en-US" sz="1200" b="0" dirty="0"/>
                        <a:t>Psychology</a:t>
                      </a:r>
                    </a:p>
                  </a:txBody>
                  <a:tcPr marL="68580" marR="68580" marT="0" marB="0" anchor="ctr"/>
                </a:tc>
                <a:tc>
                  <a:txBody>
                    <a:bodyPr/>
                    <a:lstStyle/>
                    <a:p>
                      <a:pPr marL="0" marR="0" lvl="0" indent="0" algn="ctr" defTabSz="914400" rtl="0" eaLnBrk="1" fontAlgn="auto" latinLnBrk="0" hangingPunct="1">
                        <a:lnSpc>
                          <a:spcPct val="115000"/>
                        </a:lnSpc>
                        <a:spcBef>
                          <a:spcPts val="0"/>
                        </a:spcBef>
                        <a:spcAft>
                          <a:spcPts val="0"/>
                        </a:spcAft>
                        <a:buClr>
                          <a:srgbClr val="000000"/>
                        </a:buClr>
                        <a:buSzTx/>
                        <a:buFont typeface="Arial"/>
                        <a:buNone/>
                        <a:tabLst/>
                        <a:defRPr/>
                      </a:pPr>
                      <a:r>
                        <a:rPr lang="en-US" sz="1200" b="0" dirty="0" err="1"/>
                        <a:t>Atmos</a:t>
                      </a:r>
                      <a:r>
                        <a:rPr lang="en-US" sz="1200" b="0" dirty="0"/>
                        <a:t> &amp; Ocean</a:t>
                      </a:r>
                      <a:r>
                        <a:rPr lang="en-US" sz="1200" b="0" baseline="0" dirty="0"/>
                        <a:t> </a:t>
                      </a:r>
                      <a:r>
                        <a:rPr lang="en-US" sz="1200" b="0" baseline="0" dirty="0" err="1"/>
                        <a:t>Sc</a:t>
                      </a:r>
                      <a:r>
                        <a:rPr lang="en-US" sz="1200" b="0" dirty="0" err="1"/>
                        <a:t>i</a:t>
                      </a:r>
                      <a:endParaRPr lang="en-US" sz="1200" b="0" dirty="0"/>
                    </a:p>
                  </a:txBody>
                  <a:tcPr marL="68580" marR="68580" marT="0" marB="0" anchor="ctr"/>
                </a:tc>
                <a:tc>
                  <a:txBody>
                    <a:bodyPr/>
                    <a:lstStyle/>
                    <a:p>
                      <a:pPr marL="0" marR="0" lvl="0" indent="0" algn="ctr" defTabSz="914400" rtl="0" eaLnBrk="1" fontAlgn="auto" latinLnBrk="0" hangingPunct="1">
                        <a:lnSpc>
                          <a:spcPct val="115000"/>
                        </a:lnSpc>
                        <a:spcBef>
                          <a:spcPts val="0"/>
                        </a:spcBef>
                        <a:spcAft>
                          <a:spcPts val="0"/>
                        </a:spcAft>
                        <a:buClr>
                          <a:srgbClr val="000000"/>
                        </a:buClr>
                        <a:buSzTx/>
                        <a:buFont typeface="Arial"/>
                        <a:buNone/>
                        <a:tabLst/>
                        <a:defRPr/>
                      </a:pPr>
                      <a:r>
                        <a:rPr lang="en-US" sz="1200" b="0" dirty="0" err="1"/>
                        <a:t>Envir</a:t>
                      </a:r>
                      <a:r>
                        <a:rPr lang="en-US" sz="1200" b="0" dirty="0"/>
                        <a:t> </a:t>
                      </a:r>
                      <a:r>
                        <a:rPr lang="en-US" sz="1200" b="0" dirty="0" err="1"/>
                        <a:t>Sci</a:t>
                      </a:r>
                      <a:endParaRPr lang="en-US" sz="1200" b="0" dirty="0"/>
                    </a:p>
                  </a:txBody>
                  <a:tcPr marL="68580" marR="68580" marT="0" marB="0" anchor="ctr"/>
                </a:tc>
                <a:tc>
                  <a:txBody>
                    <a:bodyPr/>
                    <a:lstStyle/>
                    <a:p>
                      <a:pPr marL="0" marR="0" lvl="0" indent="0" algn="ctr" defTabSz="914400" rtl="0" eaLnBrk="1" fontAlgn="auto" latinLnBrk="0" hangingPunct="1">
                        <a:lnSpc>
                          <a:spcPct val="115000"/>
                        </a:lnSpc>
                        <a:spcBef>
                          <a:spcPts val="0"/>
                        </a:spcBef>
                        <a:spcAft>
                          <a:spcPts val="0"/>
                        </a:spcAft>
                        <a:buClr>
                          <a:srgbClr val="000000"/>
                        </a:buClr>
                        <a:buSzTx/>
                        <a:buFont typeface="Arial"/>
                        <a:buNone/>
                        <a:tabLst/>
                        <a:defRPr/>
                      </a:pPr>
                      <a:r>
                        <a:rPr lang="en-US" sz="1200" b="0" dirty="0"/>
                        <a:t>Ecology</a:t>
                      </a:r>
                    </a:p>
                  </a:txBody>
                  <a:tcPr marL="68580" marR="68580" marT="0" marB="0" anchor="ctr"/>
                </a:tc>
                <a:extLst>
                  <a:ext uri="{0D108BD9-81ED-4DB2-BD59-A6C34878D82A}">
                    <a16:rowId xmlns:a16="http://schemas.microsoft.com/office/drawing/2014/main" val="2030790387"/>
                  </a:ext>
                </a:extLst>
              </a:tr>
            </a:tbl>
          </a:graphicData>
        </a:graphic>
      </p:graphicFrame>
      <p:sp>
        <p:nvSpPr>
          <p:cNvPr id="42" name="TextBox 41"/>
          <p:cNvSpPr txBox="1"/>
          <p:nvPr/>
        </p:nvSpPr>
        <p:spPr>
          <a:xfrm>
            <a:off x="1" y="2176046"/>
            <a:ext cx="560801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a:ln>
                  <a:noFill/>
                </a:ln>
                <a:solidFill>
                  <a:srgbClr val="000000"/>
                </a:solidFill>
                <a:effectLst/>
                <a:uLnTx/>
                <a:uFillTx/>
                <a:latin typeface="Arial"/>
                <a:cs typeface="Arial"/>
                <a:sym typeface="Arial"/>
              </a:rPr>
              <a:t>Leveraging professional societies’ reach and influence</a:t>
            </a:r>
          </a:p>
        </p:txBody>
      </p:sp>
      <p:sp>
        <p:nvSpPr>
          <p:cNvPr id="46" name="TextBox 45"/>
          <p:cNvSpPr txBox="1"/>
          <p:nvPr/>
        </p:nvSpPr>
        <p:spPr>
          <a:xfrm>
            <a:off x="5562600" y="2171736"/>
            <a:ext cx="6709342"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a:ln>
                  <a:noFill/>
                </a:ln>
                <a:solidFill>
                  <a:srgbClr val="000000"/>
                </a:solidFill>
                <a:effectLst/>
                <a:uLnTx/>
                <a:uFillTx/>
                <a:latin typeface="Arial"/>
                <a:cs typeface="Arial"/>
                <a:sym typeface="Arial"/>
              </a:rPr>
              <a:t>Leveraging the power of peer-to-peer faculty development</a:t>
            </a:r>
          </a:p>
        </p:txBody>
      </p:sp>
      <p:sp>
        <p:nvSpPr>
          <p:cNvPr id="47" name="Rectangle 46"/>
          <p:cNvSpPr/>
          <p:nvPr/>
        </p:nvSpPr>
        <p:spPr>
          <a:xfrm>
            <a:off x="1" y="1"/>
            <a:ext cx="5608019" cy="6858000"/>
          </a:xfrm>
          <a:prstGeom prst="rect">
            <a:avLst/>
          </a:prstGeom>
          <a:noFill/>
          <a:ln>
            <a:solidFill>
              <a:schemeClr val="bg1"/>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grpSp>
        <p:nvGrpSpPr>
          <p:cNvPr id="2" name="Group 1"/>
          <p:cNvGrpSpPr/>
          <p:nvPr/>
        </p:nvGrpSpPr>
        <p:grpSpPr>
          <a:xfrm>
            <a:off x="7780226" y="5738689"/>
            <a:ext cx="2239567" cy="482767"/>
            <a:chOff x="6302334" y="5739252"/>
            <a:chExt cx="2239567" cy="482767"/>
          </a:xfrm>
        </p:grpSpPr>
        <p:pic>
          <p:nvPicPr>
            <p:cNvPr id="49" name="Picture 48"/>
            <p:cNvPicPr>
              <a:picLocks noChangeAspect="1"/>
            </p:cNvPicPr>
            <p:nvPr/>
          </p:nvPicPr>
          <p:blipFill>
            <a:blip r:embed="rId4"/>
            <a:stretch>
              <a:fillRect/>
            </a:stretch>
          </p:blipFill>
          <p:spPr>
            <a:xfrm>
              <a:off x="7445915" y="5764652"/>
              <a:ext cx="1095986" cy="457367"/>
            </a:xfrm>
            <a:prstGeom prst="rect">
              <a:avLst/>
            </a:prstGeom>
          </p:spPr>
        </p:pic>
        <p:pic>
          <p:nvPicPr>
            <p:cNvPr id="50" name="Picture 49"/>
            <p:cNvPicPr>
              <a:picLocks noChangeAspect="1"/>
            </p:cNvPicPr>
            <p:nvPr/>
          </p:nvPicPr>
          <p:blipFill rotWithShape="1">
            <a:blip r:embed="rId13" cstate="print">
              <a:extLst>
                <a:ext uri="{28A0092B-C50C-407E-A947-70E740481C1C}">
                  <a14:useLocalDpi xmlns:a14="http://schemas.microsoft.com/office/drawing/2010/main" val="0"/>
                </a:ext>
              </a:extLst>
            </a:blip>
            <a:srcRect l="29081"/>
            <a:stretch/>
          </p:blipFill>
          <p:spPr>
            <a:xfrm>
              <a:off x="6302334" y="5739252"/>
              <a:ext cx="1009534" cy="462638"/>
            </a:xfrm>
            <a:prstGeom prst="rect">
              <a:avLst/>
            </a:prstGeom>
          </p:spPr>
        </p:pic>
      </p:grpSp>
    </p:spTree>
    <p:extLst>
      <p:ext uri="{BB962C8B-B14F-4D97-AF65-F5344CB8AC3E}">
        <p14:creationId xmlns:p14="http://schemas.microsoft.com/office/powerpoint/2010/main" val="10920766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2133600" y="152400"/>
          <a:ext cx="7823200" cy="563880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rot="16200000">
            <a:off x="-449421" y="2863349"/>
            <a:ext cx="4572001" cy="369330"/>
          </a:xfrm>
          <a:prstGeom prst="rect">
            <a:avLst/>
          </a:prstGeom>
          <a:noFill/>
        </p:spPr>
        <p:txBody>
          <a:bodyPr wrap="square" lIns="91438" tIns="45719" rIns="91438" bIns="45719"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Mean SAT Math Score</a:t>
            </a:r>
          </a:p>
        </p:txBody>
      </p:sp>
      <p:sp>
        <p:nvSpPr>
          <p:cNvPr id="5" name="Rectangle 4">
            <a:extLst>
              <a:ext uri="{FF2B5EF4-FFF2-40B4-BE49-F238E27FC236}">
                <a16:creationId xmlns:a16="http://schemas.microsoft.com/office/drawing/2014/main" id="{CF18DEDE-9089-4460-B270-642DA87A47D7}"/>
              </a:ext>
            </a:extLst>
          </p:cNvPr>
          <p:cNvSpPr/>
          <p:nvPr/>
        </p:nvSpPr>
        <p:spPr>
          <a:xfrm>
            <a:off x="1" y="6583680"/>
            <a:ext cx="12192000" cy="274320"/>
          </a:xfrm>
          <a:prstGeom prst="rect">
            <a:avLst/>
          </a:prstGeom>
          <a:solidFill>
            <a:srgbClr val="AD5C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
            <a:r>
              <a:rPr lang="en-US" dirty="0">
                <a:solidFill>
                  <a:schemeClr val="bg1"/>
                </a:solidFill>
              </a:rPr>
              <a:t>Total Group Profile Report, College Board, 2009 College-Bound Seniors.</a:t>
            </a:r>
          </a:p>
        </p:txBody>
      </p:sp>
    </p:spTree>
    <p:extLst>
      <p:ext uri="{BB962C8B-B14F-4D97-AF65-F5344CB8AC3E}">
        <p14:creationId xmlns:p14="http://schemas.microsoft.com/office/powerpoint/2010/main" val="14520992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246660426"/>
              </p:ext>
            </p:extLst>
          </p:nvPr>
        </p:nvGraphicFramePr>
        <p:xfrm>
          <a:off x="2540000" y="1"/>
          <a:ext cx="70104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rot="16200000">
            <a:off x="3722381" y="4824007"/>
            <a:ext cx="761743" cy="369330"/>
          </a:xfrm>
          <a:prstGeom prst="rect">
            <a:avLst/>
          </a:prstGeom>
          <a:noFill/>
        </p:spPr>
        <p:txBody>
          <a:bodyPr wrap="none" lIns="91438" tIns="45719" rIns="91438" bIns="45719"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Asian</a:t>
            </a:r>
          </a:p>
        </p:txBody>
      </p:sp>
      <p:sp>
        <p:nvSpPr>
          <p:cNvPr id="5" name="TextBox 4"/>
          <p:cNvSpPr txBox="1"/>
          <p:nvPr/>
        </p:nvSpPr>
        <p:spPr>
          <a:xfrm rot="16200000">
            <a:off x="4731969" y="4854818"/>
            <a:ext cx="774567" cy="369330"/>
          </a:xfrm>
          <a:prstGeom prst="rect">
            <a:avLst/>
          </a:prstGeom>
          <a:noFill/>
        </p:spPr>
        <p:txBody>
          <a:bodyPr wrap="none" lIns="91438" tIns="45719" rIns="91438" bIns="45719"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White</a:t>
            </a:r>
          </a:p>
        </p:txBody>
      </p:sp>
      <p:sp>
        <p:nvSpPr>
          <p:cNvPr id="6" name="TextBox 5"/>
          <p:cNvSpPr txBox="1"/>
          <p:nvPr/>
        </p:nvSpPr>
        <p:spPr>
          <a:xfrm rot="16200000">
            <a:off x="5514429" y="4965873"/>
            <a:ext cx="1069520" cy="369330"/>
          </a:xfrm>
          <a:prstGeom prst="rect">
            <a:avLst/>
          </a:prstGeom>
          <a:noFill/>
        </p:spPr>
        <p:txBody>
          <a:bodyPr wrap="none" lIns="91438" tIns="45719" rIns="91438" bIns="45719"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Hispanic</a:t>
            </a:r>
          </a:p>
        </p:txBody>
      </p:sp>
      <p:sp>
        <p:nvSpPr>
          <p:cNvPr id="7" name="TextBox 6"/>
          <p:cNvSpPr txBox="1"/>
          <p:nvPr/>
        </p:nvSpPr>
        <p:spPr>
          <a:xfrm rot="16200000">
            <a:off x="7482189" y="4943046"/>
            <a:ext cx="992704" cy="369330"/>
          </a:xfrm>
          <a:prstGeom prst="rect">
            <a:avLst/>
          </a:prstGeom>
          <a:noFill/>
        </p:spPr>
        <p:txBody>
          <a:bodyPr wrap="none" lIns="91438" tIns="45719" rIns="91438" bIns="45719"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Afr. Am.</a:t>
            </a:r>
          </a:p>
        </p:txBody>
      </p:sp>
      <p:sp>
        <p:nvSpPr>
          <p:cNvPr id="8" name="TextBox 7"/>
          <p:cNvSpPr txBox="1"/>
          <p:nvPr/>
        </p:nvSpPr>
        <p:spPr>
          <a:xfrm rot="16200000">
            <a:off x="6542213" y="4963469"/>
            <a:ext cx="1043871" cy="369330"/>
          </a:xfrm>
          <a:prstGeom prst="rect">
            <a:avLst/>
          </a:prstGeom>
          <a:noFill/>
        </p:spPr>
        <p:txBody>
          <a:bodyPr wrap="none" lIns="91438" tIns="45719" rIns="91438" bIns="45719"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Am. Ind.</a:t>
            </a:r>
          </a:p>
        </p:txBody>
      </p:sp>
      <p:sp>
        <p:nvSpPr>
          <p:cNvPr id="10" name="TextBox 9"/>
          <p:cNvSpPr txBox="1"/>
          <p:nvPr/>
        </p:nvSpPr>
        <p:spPr>
          <a:xfrm rot="16200000">
            <a:off x="39953" y="2369177"/>
            <a:ext cx="4476542" cy="369330"/>
          </a:xfrm>
          <a:prstGeom prst="rect">
            <a:avLst/>
          </a:prstGeom>
          <a:noFill/>
        </p:spPr>
        <p:txBody>
          <a:bodyPr wrap="none" lIns="91438" tIns="45719" rIns="91438" bIns="45719"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Average Mathematics Scale Scores, 2007</a:t>
            </a:r>
          </a:p>
        </p:txBody>
      </p:sp>
      <p:sp>
        <p:nvSpPr>
          <p:cNvPr id="11" name="Rectangle 10">
            <a:extLst>
              <a:ext uri="{FF2B5EF4-FFF2-40B4-BE49-F238E27FC236}">
                <a16:creationId xmlns:a16="http://schemas.microsoft.com/office/drawing/2014/main" id="{CF18DEDE-9089-4460-B270-642DA87A47D7}"/>
              </a:ext>
            </a:extLst>
          </p:cNvPr>
          <p:cNvSpPr/>
          <p:nvPr/>
        </p:nvSpPr>
        <p:spPr>
          <a:xfrm>
            <a:off x="1" y="6583680"/>
            <a:ext cx="12192000" cy="274320"/>
          </a:xfrm>
          <a:prstGeom prst="rect">
            <a:avLst/>
          </a:prstGeom>
          <a:solidFill>
            <a:srgbClr val="AD5C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
            <a:r>
              <a:rPr lang="en-US" dirty="0">
                <a:solidFill>
                  <a:schemeClr val="bg1"/>
                </a:solidFill>
              </a:rPr>
              <a:t>The Nation’s Report Card: Mathematics 2009 (NCES 2010-451), National Center for Education Statistics</a:t>
            </a:r>
          </a:p>
        </p:txBody>
      </p:sp>
    </p:spTree>
    <p:extLst>
      <p:ext uri="{BB962C8B-B14F-4D97-AF65-F5344CB8AC3E}">
        <p14:creationId xmlns:p14="http://schemas.microsoft.com/office/powerpoint/2010/main" val="15808368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p:cNvGraphicFramePr/>
          <p:nvPr/>
        </p:nvGraphicFramePr>
        <p:xfrm>
          <a:off x="2743200" y="152400"/>
          <a:ext cx="62992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rot="16200000">
            <a:off x="3421375" y="4976407"/>
            <a:ext cx="761743" cy="369330"/>
          </a:xfrm>
          <a:prstGeom prst="rect">
            <a:avLst/>
          </a:prstGeom>
          <a:noFill/>
        </p:spPr>
        <p:txBody>
          <a:bodyPr wrap="none" lIns="91438" tIns="45719" rIns="91438" bIns="45719"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Asian</a:t>
            </a:r>
          </a:p>
        </p:txBody>
      </p:sp>
      <p:sp>
        <p:nvSpPr>
          <p:cNvPr id="5" name="TextBox 4"/>
          <p:cNvSpPr txBox="1"/>
          <p:nvPr/>
        </p:nvSpPr>
        <p:spPr>
          <a:xfrm rot="16200000">
            <a:off x="4532563" y="5007218"/>
            <a:ext cx="774567" cy="369330"/>
          </a:xfrm>
          <a:prstGeom prst="rect">
            <a:avLst/>
          </a:prstGeom>
          <a:noFill/>
        </p:spPr>
        <p:txBody>
          <a:bodyPr wrap="none" lIns="91438" tIns="45719" rIns="91438" bIns="45719"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White</a:t>
            </a:r>
          </a:p>
        </p:txBody>
      </p:sp>
      <p:sp>
        <p:nvSpPr>
          <p:cNvPr id="6" name="TextBox 5"/>
          <p:cNvSpPr txBox="1"/>
          <p:nvPr/>
        </p:nvSpPr>
        <p:spPr>
          <a:xfrm rot="16200000">
            <a:off x="5416624" y="5118273"/>
            <a:ext cx="1069520" cy="369330"/>
          </a:xfrm>
          <a:prstGeom prst="rect">
            <a:avLst/>
          </a:prstGeom>
          <a:noFill/>
        </p:spPr>
        <p:txBody>
          <a:bodyPr wrap="none" lIns="91438" tIns="45719" rIns="91438" bIns="45719"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Hispanic</a:t>
            </a:r>
          </a:p>
        </p:txBody>
      </p:sp>
      <p:sp>
        <p:nvSpPr>
          <p:cNvPr id="7" name="TextBox 6"/>
          <p:cNvSpPr txBox="1"/>
          <p:nvPr/>
        </p:nvSpPr>
        <p:spPr>
          <a:xfrm rot="16200000">
            <a:off x="7791829" y="5095446"/>
            <a:ext cx="992704" cy="369330"/>
          </a:xfrm>
          <a:prstGeom prst="rect">
            <a:avLst/>
          </a:prstGeom>
          <a:noFill/>
        </p:spPr>
        <p:txBody>
          <a:bodyPr wrap="none" lIns="91438" tIns="45719" rIns="91438" bIns="45719"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Afr. Am.</a:t>
            </a:r>
          </a:p>
        </p:txBody>
      </p:sp>
      <p:sp>
        <p:nvSpPr>
          <p:cNvPr id="8" name="TextBox 7"/>
          <p:cNvSpPr txBox="1"/>
          <p:nvPr/>
        </p:nvSpPr>
        <p:spPr>
          <a:xfrm rot="16200000">
            <a:off x="6547053" y="5115869"/>
            <a:ext cx="1043871" cy="369330"/>
          </a:xfrm>
          <a:prstGeom prst="rect">
            <a:avLst/>
          </a:prstGeom>
          <a:noFill/>
        </p:spPr>
        <p:txBody>
          <a:bodyPr wrap="none" lIns="91438" tIns="45719" rIns="91438" bIns="45719"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Am. Ind.</a:t>
            </a:r>
          </a:p>
        </p:txBody>
      </p:sp>
      <p:sp>
        <p:nvSpPr>
          <p:cNvPr id="10" name="TextBox 9"/>
          <p:cNvSpPr txBox="1"/>
          <p:nvPr/>
        </p:nvSpPr>
        <p:spPr>
          <a:xfrm rot="16200000">
            <a:off x="183770" y="2323032"/>
            <a:ext cx="4188963" cy="461663"/>
          </a:xfrm>
          <a:prstGeom prst="rect">
            <a:avLst/>
          </a:prstGeom>
          <a:noFill/>
        </p:spPr>
        <p:txBody>
          <a:bodyPr wrap="none" lIns="91438" tIns="45719" rIns="91438" bIns="45719"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libri" panose="020F0502020204030204"/>
                <a:ea typeface="+mn-ea"/>
                <a:cs typeface="+mn-cs"/>
              </a:rPr>
              <a:t>Percent </a:t>
            </a:r>
            <a:r>
              <a:rPr kumimoji="0" lang="en-US" sz="2400" b="1" i="0" u="none" strike="noStrike" kern="1200" cap="none" spc="0" normalizeH="0" baseline="0" noProof="0" dirty="0">
                <a:ln>
                  <a:noFill/>
                </a:ln>
                <a:solidFill>
                  <a:srgbClr val="000000"/>
                </a:solidFill>
                <a:effectLst/>
                <a:uLnTx/>
                <a:uFillTx/>
                <a:latin typeface="Calibri" panose="020F0502020204030204"/>
                <a:ea typeface="+mn-ea"/>
                <a:cs typeface="+mn-cs"/>
              </a:rPr>
              <a:t>NOT</a:t>
            </a:r>
            <a:r>
              <a:rPr kumimoji="0" lang="en-US" sz="2400" b="0" i="0" u="none" strike="noStrike" kern="1200" cap="none" spc="0" normalizeH="0" baseline="0" noProof="0" dirty="0">
                <a:ln>
                  <a:noFill/>
                </a:ln>
                <a:solidFill>
                  <a:srgbClr val="000000"/>
                </a:solidFill>
                <a:effectLst/>
                <a:uLnTx/>
                <a:uFillTx/>
                <a:latin typeface="Calibri" panose="020F0502020204030204"/>
                <a:ea typeface="+mn-ea"/>
                <a:cs typeface="+mn-cs"/>
              </a:rPr>
              <a:t> living in poverty</a:t>
            </a:r>
          </a:p>
        </p:txBody>
      </p:sp>
      <p:sp>
        <p:nvSpPr>
          <p:cNvPr id="13" name="Rectangle 12">
            <a:extLst>
              <a:ext uri="{FF2B5EF4-FFF2-40B4-BE49-F238E27FC236}">
                <a16:creationId xmlns:a16="http://schemas.microsoft.com/office/drawing/2014/main" id="{CF18DEDE-9089-4460-B270-642DA87A47D7}"/>
              </a:ext>
            </a:extLst>
          </p:cNvPr>
          <p:cNvSpPr/>
          <p:nvPr/>
        </p:nvSpPr>
        <p:spPr>
          <a:xfrm>
            <a:off x="1" y="6583680"/>
            <a:ext cx="12192000" cy="274320"/>
          </a:xfrm>
          <a:prstGeom prst="rect">
            <a:avLst/>
          </a:prstGeom>
          <a:solidFill>
            <a:srgbClr val="AD5C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
            <a:r>
              <a:rPr lang="en-US" dirty="0">
                <a:solidFill>
                  <a:schemeClr val="bg1"/>
                </a:solidFill>
              </a:rPr>
              <a:t>U.S. Bureau of the Census, </a:t>
            </a:r>
            <a:r>
              <a:rPr lang="en-US" i="1" dirty="0">
                <a:solidFill>
                  <a:schemeClr val="bg1"/>
                </a:solidFill>
              </a:rPr>
              <a:t>Income, Poverty, and Health Insurance Coverage in the United States: 2010</a:t>
            </a:r>
            <a:r>
              <a:rPr lang="en-US" dirty="0">
                <a:solidFill>
                  <a:schemeClr val="bg1"/>
                </a:solidFill>
              </a:rPr>
              <a:t>, Report P60.</a:t>
            </a:r>
          </a:p>
        </p:txBody>
      </p:sp>
    </p:spTree>
    <p:extLst>
      <p:ext uri="{BB962C8B-B14F-4D97-AF65-F5344CB8AC3E}">
        <p14:creationId xmlns:p14="http://schemas.microsoft.com/office/powerpoint/2010/main" val="7113964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92EB92D-9C59-43DF-AE37-2905C50FA32A}" type="slidenum">
              <a:rPr lang="en-US" smtClean="0"/>
              <a:t>23</a:t>
            </a:fld>
            <a:endParaRPr lang="en-US"/>
          </a:p>
        </p:txBody>
      </p:sp>
      <p:sp>
        <p:nvSpPr>
          <p:cNvPr id="4" name="Text Placeholder 3"/>
          <p:cNvSpPr>
            <a:spLocks noGrp="1"/>
          </p:cNvSpPr>
          <p:nvPr>
            <p:ph type="body" sz="quarter" idx="13"/>
          </p:nvPr>
        </p:nvSpPr>
        <p:spPr/>
        <p:txBody>
          <a:bodyPr>
            <a:normAutofit/>
          </a:bodyPr>
          <a:lstStyle/>
          <a:p>
            <a:r>
              <a:rPr lang="en-US" sz="4800" dirty="0"/>
              <a:t>Limited Efficacy of the Current Approach</a:t>
            </a:r>
          </a:p>
        </p:txBody>
      </p:sp>
    </p:spTree>
    <p:extLst>
      <p:ext uri="{BB962C8B-B14F-4D97-AF65-F5344CB8AC3E}">
        <p14:creationId xmlns:p14="http://schemas.microsoft.com/office/powerpoint/2010/main" val="19031027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92EB92D-9C59-43DF-AE37-2905C50FA32A}" type="slidenum">
              <a:rPr lang="en-US" smtClean="0"/>
              <a:pPr/>
              <a:t>24</a:t>
            </a:fld>
            <a:endParaRPr lang="en-US"/>
          </a:p>
        </p:txBody>
      </p:sp>
      <p:sp>
        <p:nvSpPr>
          <p:cNvPr id="4" name="Text Placeholder 3"/>
          <p:cNvSpPr>
            <a:spLocks noGrp="1"/>
          </p:cNvSpPr>
          <p:nvPr>
            <p:ph type="body" sz="quarter" idx="15"/>
          </p:nvPr>
        </p:nvSpPr>
        <p:spPr/>
        <p:txBody>
          <a:bodyPr>
            <a:normAutofit/>
          </a:bodyPr>
          <a:lstStyle/>
          <a:p>
            <a:pPr algn="l"/>
            <a:r>
              <a:rPr lang="en-US" sz="3200" dirty="0"/>
              <a:t>What does the literature say?</a:t>
            </a:r>
          </a:p>
        </p:txBody>
      </p:sp>
      <p:sp>
        <p:nvSpPr>
          <p:cNvPr id="5" name="Text Placeholder 4"/>
          <p:cNvSpPr>
            <a:spLocks noGrp="1"/>
          </p:cNvSpPr>
          <p:nvPr>
            <p:ph type="body" sz="quarter" idx="16"/>
          </p:nvPr>
        </p:nvSpPr>
        <p:spPr/>
        <p:txBody>
          <a:bodyPr>
            <a:noAutofit/>
          </a:bodyPr>
          <a:lstStyle/>
          <a:p>
            <a:pPr marL="0" indent="0">
              <a:buNone/>
            </a:pPr>
            <a:r>
              <a:rPr lang="en-US" dirty="0"/>
              <a:t>Meta-analyses differ in conclusions about the GRE’s validity.</a:t>
            </a:r>
          </a:p>
          <a:p>
            <a:pPr lvl="1"/>
            <a:r>
              <a:rPr lang="en-US" dirty="0"/>
              <a:t>Morrison &amp; Morrison, 1995; </a:t>
            </a:r>
          </a:p>
          <a:p>
            <a:pPr lvl="1"/>
            <a:r>
              <a:rPr lang="en-US" dirty="0" err="1"/>
              <a:t>Kuncel</a:t>
            </a:r>
            <a:r>
              <a:rPr lang="en-US" dirty="0"/>
              <a:t>, et al., 2001; </a:t>
            </a:r>
          </a:p>
          <a:p>
            <a:pPr lvl="1"/>
            <a:r>
              <a:rPr lang="en-US" dirty="0" err="1"/>
              <a:t>Kuncel</a:t>
            </a:r>
            <a:r>
              <a:rPr lang="en-US" dirty="0"/>
              <a:t> &amp; </a:t>
            </a:r>
            <a:r>
              <a:rPr lang="en-US" dirty="0" err="1"/>
              <a:t>Hezlett</a:t>
            </a:r>
            <a:r>
              <a:rPr lang="en-US" dirty="0"/>
              <a:t>, 2010</a:t>
            </a:r>
          </a:p>
          <a:p>
            <a:pPr lvl="1"/>
            <a:r>
              <a:rPr lang="en-US" dirty="0"/>
              <a:t>Orlando, 2005</a:t>
            </a:r>
          </a:p>
          <a:p>
            <a:pPr marL="0" indent="0">
              <a:buNone/>
            </a:pPr>
            <a:r>
              <a:rPr lang="en-US" dirty="0"/>
              <a:t>Why? </a:t>
            </a:r>
          </a:p>
          <a:p>
            <a:pPr lvl="1"/>
            <a:r>
              <a:rPr lang="en-US" dirty="0"/>
              <a:t>Studies draw upon different methods, different disciplinary and institutional contexts, and different populations.</a:t>
            </a:r>
          </a:p>
          <a:p>
            <a:pPr lvl="1"/>
            <a:r>
              <a:rPr lang="en-US" dirty="0"/>
              <a:t>Only a few correct for attenuation bias;</a:t>
            </a:r>
          </a:p>
          <a:p>
            <a:pPr lvl="1"/>
            <a:r>
              <a:rPr lang="en-US" dirty="0"/>
              <a:t>ETS continues to revise the test.</a:t>
            </a:r>
          </a:p>
        </p:txBody>
      </p:sp>
    </p:spTree>
    <p:extLst>
      <p:ext uri="{BB962C8B-B14F-4D97-AF65-F5344CB8AC3E}">
        <p14:creationId xmlns:p14="http://schemas.microsoft.com/office/powerpoint/2010/main" val="8606747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92EB92D-9C59-43DF-AE37-2905C50FA32A}" type="slidenum">
              <a:rPr lang="en-US" smtClean="0"/>
              <a:pPr/>
              <a:t>25</a:t>
            </a:fld>
            <a:endParaRPr lang="en-US"/>
          </a:p>
        </p:txBody>
      </p:sp>
      <p:sp>
        <p:nvSpPr>
          <p:cNvPr id="4" name="Text Placeholder 3"/>
          <p:cNvSpPr>
            <a:spLocks noGrp="1"/>
          </p:cNvSpPr>
          <p:nvPr>
            <p:ph type="body" sz="quarter" idx="15"/>
          </p:nvPr>
        </p:nvSpPr>
        <p:spPr/>
        <p:txBody>
          <a:bodyPr>
            <a:normAutofit/>
          </a:bodyPr>
          <a:lstStyle/>
          <a:p>
            <a:pPr algn="l"/>
            <a:r>
              <a:rPr lang="en-US" sz="3200" dirty="0"/>
              <a:t>What do we know?</a:t>
            </a:r>
          </a:p>
        </p:txBody>
      </p:sp>
      <p:sp>
        <p:nvSpPr>
          <p:cNvPr id="8" name="Text Placeholder 7"/>
          <p:cNvSpPr>
            <a:spLocks noGrp="1"/>
          </p:cNvSpPr>
          <p:nvPr>
            <p:ph type="body" sz="quarter" idx="16"/>
          </p:nvPr>
        </p:nvSpPr>
        <p:spPr>
          <a:xfrm>
            <a:off x="838200" y="1634490"/>
            <a:ext cx="10721976" cy="4548823"/>
          </a:xfrm>
        </p:spPr>
        <p:txBody>
          <a:bodyPr>
            <a:noAutofit/>
          </a:bodyPr>
          <a:lstStyle/>
          <a:p>
            <a:r>
              <a:rPr lang="en-US" dirty="0"/>
              <a:t>No true validity study exists: denied students aren’t studied.</a:t>
            </a:r>
          </a:p>
          <a:p>
            <a:r>
              <a:rPr lang="en-US" dirty="0"/>
              <a:t>Correlations vary by exam and outcome (</a:t>
            </a:r>
            <a:r>
              <a:rPr lang="en-US" dirty="0" err="1"/>
              <a:t>Kuncel</a:t>
            </a:r>
            <a:r>
              <a:rPr lang="en-US" dirty="0"/>
              <a:t> &amp; </a:t>
            </a:r>
            <a:r>
              <a:rPr lang="en-US" dirty="0" err="1"/>
              <a:t>Hezlett</a:t>
            </a:r>
            <a:r>
              <a:rPr lang="en-US" dirty="0"/>
              <a:t>, 2007). </a:t>
            </a:r>
          </a:p>
          <a:p>
            <a:r>
              <a:rPr lang="en-US" dirty="0"/>
              <a:t>Weaker validity with time between testing and outcomes.</a:t>
            </a:r>
          </a:p>
          <a:p>
            <a:r>
              <a:rPr lang="en-US" dirty="0"/>
              <a:t>Discipline-specific studies: confirm relationships with first year grad school GPA, but not with later outcomes, race, or gender</a:t>
            </a:r>
          </a:p>
          <a:p>
            <a:pPr lvl="1"/>
            <a:r>
              <a:rPr lang="en-US" dirty="0"/>
              <a:t>Psychology: Sternberg &amp; Williams (1997)</a:t>
            </a:r>
          </a:p>
          <a:p>
            <a:pPr lvl="1"/>
            <a:r>
              <a:rPr lang="en-US" dirty="0"/>
              <a:t>Marine Sciences: Dore, 2017</a:t>
            </a:r>
          </a:p>
          <a:p>
            <a:pPr lvl="1"/>
            <a:r>
              <a:rPr lang="en-US" dirty="0"/>
              <a:t>Biomedical Sciences: Moneta-Koehler, et al., 2017; Hall et al., 2017 </a:t>
            </a:r>
          </a:p>
          <a:p>
            <a:pPr lvl="1"/>
            <a:r>
              <a:rPr lang="en-US" dirty="0"/>
              <a:t>Physics: Miller et al., 2019</a:t>
            </a:r>
          </a:p>
          <a:p>
            <a:endParaRPr lang="en-US" dirty="0"/>
          </a:p>
          <a:p>
            <a:endParaRPr lang="en-US" dirty="0"/>
          </a:p>
        </p:txBody>
      </p:sp>
    </p:spTree>
    <p:extLst>
      <p:ext uri="{BB962C8B-B14F-4D97-AF65-F5344CB8AC3E}">
        <p14:creationId xmlns:p14="http://schemas.microsoft.com/office/powerpoint/2010/main" val="31705243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92EB92D-9C59-43DF-AE37-2905C50FA32A}" type="slidenum">
              <a:rPr lang="en-US" smtClean="0"/>
              <a:t>26</a:t>
            </a:fld>
            <a:endParaRPr lang="en-US"/>
          </a:p>
        </p:txBody>
      </p:sp>
      <p:sp>
        <p:nvSpPr>
          <p:cNvPr id="4" name="Text Placeholder 3"/>
          <p:cNvSpPr>
            <a:spLocks noGrp="1"/>
          </p:cNvSpPr>
          <p:nvPr>
            <p:ph type="body" sz="quarter" idx="15"/>
          </p:nvPr>
        </p:nvSpPr>
        <p:spPr/>
        <p:txBody>
          <a:bodyPr>
            <a:normAutofit/>
          </a:bodyPr>
          <a:lstStyle/>
          <a:p>
            <a:pPr algn="l"/>
            <a:r>
              <a:rPr lang="en-US" sz="3200" dirty="0"/>
              <a:t>Disciplinary Study: Physics</a:t>
            </a:r>
          </a:p>
        </p:txBody>
      </p:sp>
      <p:pic>
        <p:nvPicPr>
          <p:cNvPr id="7" name="Picture 4"/>
          <p:cNvPicPr>
            <a:picLocks noChangeAspect="1" noChangeArrowheads="1"/>
          </p:cNvPicPr>
          <p:nvPr/>
        </p:nvPicPr>
        <p:blipFill rotWithShape="1">
          <a:blip r:embed="rId3">
            <a:extLst>
              <a:ext uri="{28A0092B-C50C-407E-A947-70E740481C1C}">
                <a14:useLocalDpi xmlns:a14="http://schemas.microsoft.com/office/drawing/2010/main"/>
              </a:ext>
            </a:extLst>
          </a:blip>
          <a:srcRect t="2754"/>
          <a:stretch/>
        </p:blipFill>
        <p:spPr bwMode="auto">
          <a:xfrm>
            <a:off x="2286000" y="1057283"/>
            <a:ext cx="7410450" cy="5398859"/>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a:extLst>
              <a:ext uri="{FF2B5EF4-FFF2-40B4-BE49-F238E27FC236}">
                <a16:creationId xmlns:a16="http://schemas.microsoft.com/office/drawing/2014/main" id="{F3791A5F-BE9A-0A4B-B97B-F1DBEC43CDD9}"/>
              </a:ext>
            </a:extLst>
          </p:cNvPr>
          <p:cNvSpPr/>
          <p:nvPr/>
        </p:nvSpPr>
        <p:spPr>
          <a:xfrm>
            <a:off x="1" y="6583680"/>
            <a:ext cx="12192000" cy="274320"/>
          </a:xfrm>
          <a:prstGeom prst="rect">
            <a:avLst/>
          </a:prstGeom>
          <a:solidFill>
            <a:srgbClr val="AD5C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a:latin typeface="Calibri" panose="020F0502020204030204" pitchFamily="34" charset="0"/>
                <a:ea typeface="Calibri" charset="0"/>
                <a:cs typeface="Calibri" panose="020F0502020204030204" pitchFamily="34" charset="0"/>
              </a:rPr>
              <a:t> Analyses supplemental to Miller et al. (2019)</a:t>
            </a:r>
          </a:p>
        </p:txBody>
      </p:sp>
    </p:spTree>
    <p:extLst>
      <p:ext uri="{BB962C8B-B14F-4D97-AF65-F5344CB8AC3E}">
        <p14:creationId xmlns:p14="http://schemas.microsoft.com/office/powerpoint/2010/main" val="40119066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EB28F-913D-5544-8BCB-D7B9714E42ED}"/>
              </a:ext>
            </a:extLst>
          </p:cNvPr>
          <p:cNvSpPr>
            <a:spLocks noGrp="1"/>
          </p:cNvSpPr>
          <p:nvPr>
            <p:ph type="title"/>
          </p:nvPr>
        </p:nvSpPr>
        <p:spPr>
          <a:xfrm>
            <a:off x="838200" y="890670"/>
            <a:ext cx="9242702" cy="604507"/>
          </a:xfrm>
        </p:spPr>
        <p:txBody>
          <a:bodyPr/>
          <a:lstStyle/>
          <a:p>
            <a:r>
              <a:rPr lang="en-US" b="1" dirty="0">
                <a:solidFill>
                  <a:schemeClr val="tx1"/>
                </a:solidFill>
                <a:latin typeface="+mn-lt"/>
              </a:rPr>
              <a:t>What makes #</a:t>
            </a:r>
            <a:r>
              <a:rPr lang="en-US" b="1" dirty="0" err="1">
                <a:solidFill>
                  <a:schemeClr val="tx1"/>
                </a:solidFill>
                <a:latin typeface="+mn-lt"/>
              </a:rPr>
              <a:t>GRExit</a:t>
            </a:r>
            <a:r>
              <a:rPr lang="en-US" b="1" dirty="0">
                <a:solidFill>
                  <a:schemeClr val="tx1"/>
                </a:solidFill>
                <a:latin typeface="+mn-lt"/>
              </a:rPr>
              <a:t> different than the undergraduate test-optional movement?</a:t>
            </a:r>
          </a:p>
        </p:txBody>
      </p:sp>
      <p:sp>
        <p:nvSpPr>
          <p:cNvPr id="3" name="Content Placeholder 2">
            <a:extLst>
              <a:ext uri="{FF2B5EF4-FFF2-40B4-BE49-F238E27FC236}">
                <a16:creationId xmlns:a16="http://schemas.microsoft.com/office/drawing/2014/main" id="{832BFE68-FD6A-AA48-A267-4AD7484A82B9}"/>
              </a:ext>
            </a:extLst>
          </p:cNvPr>
          <p:cNvSpPr>
            <a:spLocks noGrp="1"/>
          </p:cNvSpPr>
          <p:nvPr>
            <p:ph idx="1"/>
          </p:nvPr>
        </p:nvSpPr>
        <p:spPr/>
        <p:txBody>
          <a:bodyPr/>
          <a:lstStyle/>
          <a:p>
            <a:r>
              <a:rPr lang="en-US" dirty="0"/>
              <a:t>Grad schools &amp; programs tend to center equity &amp; diversity in the motivations, design, and implementation of policy</a:t>
            </a:r>
          </a:p>
          <a:p>
            <a:pPr lvl="1"/>
            <a:r>
              <a:rPr lang="en-US" dirty="0"/>
              <a:t>Often dropping the GRE is part of a multidimensional effort to advance equity.</a:t>
            </a:r>
          </a:p>
          <a:p>
            <a:r>
              <a:rPr lang="en-US" dirty="0"/>
              <a:t>Undergrad institutions’ test-optional policies are often</a:t>
            </a:r>
          </a:p>
          <a:p>
            <a:pPr lvl="1"/>
            <a:r>
              <a:rPr lang="en-US" dirty="0"/>
              <a:t>At least as focused on raising selectivity </a:t>
            </a:r>
          </a:p>
          <a:p>
            <a:pPr lvl="1"/>
            <a:r>
              <a:rPr lang="en-US" dirty="0"/>
              <a:t>inconsistently integrated into broader enrollment management strategy </a:t>
            </a:r>
            <a:br>
              <a:rPr lang="en-US" dirty="0"/>
            </a:br>
            <a:r>
              <a:rPr lang="en-US" dirty="0"/>
              <a:t>(e.g., U of Chicago drops SAT requirement, but cost of attendance tops $100k/year)</a:t>
            </a:r>
          </a:p>
        </p:txBody>
      </p:sp>
    </p:spTree>
    <p:extLst>
      <p:ext uri="{BB962C8B-B14F-4D97-AF65-F5344CB8AC3E}">
        <p14:creationId xmlns:p14="http://schemas.microsoft.com/office/powerpoint/2010/main" val="4343337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58D36-BC57-7A42-9B2E-1D5E46B1AD4E}"/>
              </a:ext>
            </a:extLst>
          </p:cNvPr>
          <p:cNvSpPr>
            <a:spLocks noGrp="1"/>
          </p:cNvSpPr>
          <p:nvPr>
            <p:ph type="title"/>
          </p:nvPr>
        </p:nvSpPr>
        <p:spPr>
          <a:xfrm>
            <a:off x="839788" y="365125"/>
            <a:ext cx="5751512" cy="1325563"/>
          </a:xfrm>
        </p:spPr>
        <p:txBody>
          <a:bodyPr>
            <a:normAutofit/>
          </a:bodyPr>
          <a:lstStyle/>
          <a:p>
            <a:r>
              <a:rPr lang="en-US" sz="4000" b="1" dirty="0">
                <a:latin typeface="+mn-lt"/>
              </a:rPr>
              <a:t>“But what about our ranking?”</a:t>
            </a:r>
          </a:p>
        </p:txBody>
      </p:sp>
      <p:sp>
        <p:nvSpPr>
          <p:cNvPr id="4" name="Content Placeholder 3">
            <a:extLst>
              <a:ext uri="{FF2B5EF4-FFF2-40B4-BE49-F238E27FC236}">
                <a16:creationId xmlns:a16="http://schemas.microsoft.com/office/drawing/2014/main" id="{EDF0F6C4-261F-C44D-8651-43495E9F4645}"/>
              </a:ext>
            </a:extLst>
          </p:cNvPr>
          <p:cNvSpPr>
            <a:spLocks noGrp="1"/>
          </p:cNvSpPr>
          <p:nvPr>
            <p:ph sz="half" idx="2"/>
          </p:nvPr>
        </p:nvSpPr>
        <p:spPr>
          <a:xfrm>
            <a:off x="839788" y="2371725"/>
            <a:ext cx="5484812" cy="3684588"/>
          </a:xfrm>
        </p:spPr>
        <p:txBody>
          <a:bodyPr/>
          <a:lstStyle/>
          <a:p>
            <a:r>
              <a:rPr lang="en-US" dirty="0"/>
              <a:t>Example from astronomy:</a:t>
            </a:r>
          </a:p>
          <a:p>
            <a:pPr lvl="1"/>
            <a:r>
              <a:rPr lang="en-US" dirty="0"/>
              <a:t>Coordinated, mutual disarmament by top programs</a:t>
            </a:r>
          </a:p>
          <a:p>
            <a:pPr lvl="1"/>
            <a:r>
              <a:rPr lang="en-US" dirty="0"/>
              <a:t>Vocal support from disciplinary societies</a:t>
            </a:r>
          </a:p>
          <a:p>
            <a:endParaRPr lang="en-US" dirty="0"/>
          </a:p>
        </p:txBody>
      </p:sp>
      <p:sp>
        <p:nvSpPr>
          <p:cNvPr id="8" name="Content Placeholder 5">
            <a:extLst>
              <a:ext uri="{FF2B5EF4-FFF2-40B4-BE49-F238E27FC236}">
                <a16:creationId xmlns:a16="http://schemas.microsoft.com/office/drawing/2014/main" id="{C5A7ACDF-612D-C247-9D3A-6C332A785512}"/>
              </a:ext>
            </a:extLst>
          </p:cNvPr>
          <p:cNvSpPr txBox="1">
            <a:spLocks/>
          </p:cNvSpPr>
          <p:nvPr/>
        </p:nvSpPr>
        <p:spPr>
          <a:xfrm>
            <a:off x="6324600" y="2657475"/>
            <a:ext cx="5183188" cy="36845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a:p>
            <a:endParaRPr lang="en-US" dirty="0"/>
          </a:p>
        </p:txBody>
      </p:sp>
      <p:pic>
        <p:nvPicPr>
          <p:cNvPr id="10" name="Picture 9">
            <a:extLst>
              <a:ext uri="{FF2B5EF4-FFF2-40B4-BE49-F238E27FC236}">
                <a16:creationId xmlns:a16="http://schemas.microsoft.com/office/drawing/2014/main" id="{C3EAB0D0-4F9D-EB47-8D62-4D5B9199C426}"/>
              </a:ext>
            </a:extLst>
          </p:cNvPr>
          <p:cNvPicPr>
            <a:picLocks noChangeAspect="1"/>
          </p:cNvPicPr>
          <p:nvPr/>
        </p:nvPicPr>
        <p:blipFill>
          <a:blip r:embed="rId3"/>
          <a:stretch>
            <a:fillRect/>
          </a:stretch>
        </p:blipFill>
        <p:spPr>
          <a:xfrm>
            <a:off x="7031832" y="819150"/>
            <a:ext cx="4610100" cy="5219700"/>
          </a:xfrm>
          <a:prstGeom prst="rect">
            <a:avLst/>
          </a:prstGeom>
        </p:spPr>
      </p:pic>
    </p:spTree>
    <p:extLst>
      <p:ext uri="{BB962C8B-B14F-4D97-AF65-F5344CB8AC3E}">
        <p14:creationId xmlns:p14="http://schemas.microsoft.com/office/powerpoint/2010/main" val="42806515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lvl="0"/>
            <a:fld id="{992EB92D-9C59-43DF-AE37-2905C50FA32A}" type="slidenum">
              <a:rPr lang="en-US" noProof="0" smtClean="0"/>
              <a:pPr lvl="0"/>
              <a:t>29</a:t>
            </a:fld>
            <a:endParaRPr lang="en-US" noProof="0"/>
          </a:p>
        </p:txBody>
      </p:sp>
      <p:sp>
        <p:nvSpPr>
          <p:cNvPr id="8" name="Text Placeholder 7"/>
          <p:cNvSpPr>
            <a:spLocks noGrp="1"/>
          </p:cNvSpPr>
          <p:nvPr>
            <p:ph type="body" sz="quarter" idx="13"/>
          </p:nvPr>
        </p:nvSpPr>
        <p:spPr/>
        <p:txBody>
          <a:bodyPr/>
          <a:lstStyle/>
          <a:p>
            <a:r>
              <a:rPr lang="en-US"/>
              <a:t>A Framework for Holistic Review</a:t>
            </a:r>
            <a:endParaRPr lang="en-US" dirty="0"/>
          </a:p>
        </p:txBody>
      </p:sp>
      <p:sp>
        <p:nvSpPr>
          <p:cNvPr id="16" name="Text Placeholder 15"/>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29871243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2EB92D-9C59-43DF-AE37-2905C50FA32A}" type="slidenum">
              <a:rPr kumimoji="0" lang="en-US" sz="1200" b="0" i="0" u="none" strike="noStrike" kern="1200" cap="none" spc="0" normalizeH="0" baseline="0" noProof="0" smtClean="0">
                <a:ln>
                  <a:noFill/>
                </a:ln>
                <a:solidFill>
                  <a:srgbClr val="000000">
                    <a:tint val="75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srgbClr val="000000">
                  <a:tint val="75000"/>
                </a:srgbClr>
              </a:solidFill>
              <a:effectLst/>
              <a:uLnTx/>
              <a:uFillTx/>
              <a:latin typeface="Calibri"/>
              <a:ea typeface="+mn-ea"/>
              <a:cs typeface="+mn-cs"/>
            </a:endParaRPr>
          </a:p>
        </p:txBody>
      </p:sp>
      <p:sp>
        <p:nvSpPr>
          <p:cNvPr id="6" name="Text Placeholder 5"/>
          <p:cNvSpPr>
            <a:spLocks noGrp="1"/>
          </p:cNvSpPr>
          <p:nvPr>
            <p:ph type="body" sz="quarter" idx="13"/>
          </p:nvPr>
        </p:nvSpPr>
        <p:spPr>
          <a:xfrm>
            <a:off x="204788" y="668337"/>
            <a:ext cx="6653212" cy="5521325"/>
          </a:xfrm>
        </p:spPr>
        <p:txBody>
          <a:bodyPr>
            <a:noAutofit/>
          </a:bodyPr>
          <a:lstStyle/>
          <a:p>
            <a:r>
              <a:rPr lang="en-US" sz="4800" dirty="0"/>
              <a:t>Common Practices in Doctoral Admissions</a:t>
            </a:r>
          </a:p>
        </p:txBody>
      </p:sp>
    </p:spTree>
    <p:extLst>
      <p:ext uri="{BB962C8B-B14F-4D97-AF65-F5344CB8AC3E}">
        <p14:creationId xmlns:p14="http://schemas.microsoft.com/office/powerpoint/2010/main" val="9013110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31768" y="1389803"/>
            <a:ext cx="4822032" cy="4987877"/>
          </a:xfrm>
          <a:prstGeom prst="rect">
            <a:avLst/>
          </a:prstGeom>
        </p:spPr>
      </p:pic>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2EB92D-9C59-43DF-AE37-2905C50FA32A}" type="slidenum">
              <a:rPr kumimoji="0" lang="en-US" sz="1200" b="0" i="0" u="none" strike="noStrike" kern="1200" cap="none" spc="0" normalizeH="0" baseline="0" noProof="0" smtClean="0">
                <a:ln>
                  <a:noFill/>
                </a:ln>
                <a:solidFill>
                  <a:srgbClr val="000000">
                    <a:tint val="75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srgbClr val="000000">
                  <a:tint val="75000"/>
                </a:srgbClr>
              </a:solidFill>
              <a:effectLst/>
              <a:uLnTx/>
              <a:uFillTx/>
              <a:latin typeface="Calibri"/>
              <a:ea typeface="+mn-ea"/>
              <a:cs typeface="+mn-cs"/>
            </a:endParaRPr>
          </a:p>
        </p:txBody>
      </p:sp>
      <p:sp>
        <p:nvSpPr>
          <p:cNvPr id="13" name="Text Placeholder 12"/>
          <p:cNvSpPr>
            <a:spLocks noGrp="1"/>
          </p:cNvSpPr>
          <p:nvPr>
            <p:ph type="body" sz="quarter" idx="13"/>
          </p:nvPr>
        </p:nvSpPr>
        <p:spPr>
          <a:xfrm>
            <a:off x="467110" y="1973190"/>
            <a:ext cx="5628890" cy="3513746"/>
          </a:xfrm>
          <a:ln w="28575">
            <a:solidFill>
              <a:schemeClr val="bg1"/>
            </a:solidFill>
          </a:ln>
        </p:spPr>
        <p:txBody>
          <a:bodyPr>
            <a:normAutofit/>
          </a:bodyPr>
          <a:lstStyle/>
          <a:p>
            <a:pPr algn="ctr"/>
            <a:r>
              <a:rPr lang="en-US" sz="4400">
                <a:solidFill>
                  <a:schemeClr val="dk1"/>
                </a:solidFill>
              </a:rPr>
              <a:t>Equity-minded holistic review is </a:t>
            </a:r>
            <a:r>
              <a:rPr lang="en-US" sz="4400"/>
              <a:t>needed </a:t>
            </a:r>
            <a:r>
              <a:rPr lang="en-US" sz="4400">
                <a:solidFill>
                  <a:schemeClr val="dk1"/>
                </a:solidFill>
              </a:rPr>
              <a:t>from the start</a:t>
            </a:r>
            <a:r>
              <a:rPr lang="en-US" sz="4400"/>
              <a:t> of the process.</a:t>
            </a:r>
            <a:r>
              <a:rPr lang="en-US" sz="4400">
                <a:solidFill>
                  <a:schemeClr val="dk1"/>
                </a:solidFill>
              </a:rPr>
              <a:t> </a:t>
            </a:r>
            <a:endParaRPr lang="en-US" sz="4400" dirty="0"/>
          </a:p>
        </p:txBody>
      </p:sp>
      <p:sp>
        <p:nvSpPr>
          <p:cNvPr id="6" name="Text Placeholder 5"/>
          <p:cNvSpPr>
            <a:spLocks noGrp="1"/>
          </p:cNvSpPr>
          <p:nvPr>
            <p:ph type="body" sz="quarter" idx="15"/>
          </p:nvPr>
        </p:nvSpPr>
        <p:spPr/>
        <p:txBody>
          <a:bodyPr>
            <a:normAutofit/>
          </a:bodyPr>
          <a:lstStyle/>
          <a:p>
            <a:r>
              <a:rPr lang="en-US" sz="3200"/>
              <a:t>A Framework for Holistic Review</a:t>
            </a:r>
            <a:endParaRPr lang="en-US" sz="3200" dirty="0"/>
          </a:p>
        </p:txBody>
      </p:sp>
    </p:spTree>
    <p:extLst>
      <p:ext uri="{BB962C8B-B14F-4D97-AF65-F5344CB8AC3E}">
        <p14:creationId xmlns:p14="http://schemas.microsoft.com/office/powerpoint/2010/main" val="12415322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Footer Placeholder 1"/>
          <p:cNvSpPr>
            <a:spLocks noGrp="1"/>
          </p:cNvSpPr>
          <p:nvPr>
            <p:ph type="ftr" sz="quarter" idx="4294967295"/>
          </p:nvPr>
        </p:nvSpPr>
        <p:spPr>
          <a:xfrm>
            <a:off x="4038600" y="6356350"/>
            <a:ext cx="4114800" cy="365125"/>
          </a:xfrm>
          <a:prstGeom prst="rect">
            <a:avLst/>
          </a:prstGeom>
        </p:spPr>
        <p:txBody>
          <a:bodyPr/>
          <a:lstStyle/>
          <a:p>
            <a:pPr lvl="0"/>
            <a:r>
              <a:rPr lang="en-US" noProof="0"/>
              <a:t>Copyright 2018, JRP &amp; CWM</a:t>
            </a:r>
            <a:endParaRPr lang="en-US" noProof="0" dirty="0"/>
          </a:p>
        </p:txBody>
      </p:sp>
      <p:sp>
        <p:nvSpPr>
          <p:cNvPr id="160" name="Rectangle 159"/>
          <p:cNvSpPr/>
          <p:nvPr/>
        </p:nvSpPr>
        <p:spPr>
          <a:xfrm>
            <a:off x="690880" y="2115997"/>
            <a:ext cx="4612640" cy="304698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000000"/>
                </a:solidFill>
                <a:effectLst/>
                <a:uLnTx/>
                <a:uFillTx/>
                <a:latin typeface="Calibri"/>
                <a:ea typeface="+mn-ea"/>
                <a:cs typeface="+mn-cs"/>
              </a:rPr>
              <a:t>Comprehensive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Calibri"/>
                <a:ea typeface="+mn-ea"/>
                <a:cs typeface="+mn-cs"/>
              </a:rPr>
              <a:t>Numerous and diverse criteria to consider the whole person and their potential</a:t>
            </a:r>
          </a:p>
        </p:txBody>
      </p:sp>
      <p:sp>
        <p:nvSpPr>
          <p:cNvPr id="24" name="Text Placeholder 5"/>
          <p:cNvSpPr>
            <a:spLocks noGrp="1"/>
          </p:cNvSpPr>
          <p:nvPr>
            <p:ph type="body" sz="quarter" idx="15"/>
          </p:nvPr>
        </p:nvSpPr>
        <p:spPr>
          <a:xfrm>
            <a:off x="1445419" y="278353"/>
            <a:ext cx="9301162" cy="604761"/>
          </a:xfrm>
        </p:spPr>
        <p:txBody>
          <a:bodyPr anchor="ctr">
            <a:noAutofit/>
          </a:bodyPr>
          <a:lstStyle/>
          <a:p>
            <a:pPr algn="l"/>
            <a:r>
              <a:rPr lang="en-US" sz="3200" dirty="0">
                <a:solidFill>
                  <a:schemeClr val="tx1">
                    <a:lumMod val="95000"/>
                    <a:lumOff val="5000"/>
                  </a:schemeClr>
                </a:solidFill>
              </a:rPr>
              <a:t>Holistic Review</a:t>
            </a:r>
          </a:p>
        </p:txBody>
      </p:sp>
      <p:graphicFrame>
        <p:nvGraphicFramePr>
          <p:cNvPr id="3" name="Table 2"/>
          <p:cNvGraphicFramePr>
            <a:graphicFrameLocks noGrp="1"/>
          </p:cNvGraphicFramePr>
          <p:nvPr>
            <p:extLst>
              <p:ext uri="{D42A27DB-BD31-4B8C-83A1-F6EECF244321}">
                <p14:modId xmlns:p14="http://schemas.microsoft.com/office/powerpoint/2010/main" val="2953780480"/>
              </p:ext>
            </p:extLst>
          </p:nvPr>
        </p:nvGraphicFramePr>
        <p:xfrm>
          <a:off x="5876184" y="1379514"/>
          <a:ext cx="5792106" cy="4344630"/>
        </p:xfrm>
        <a:graphic>
          <a:graphicData uri="http://schemas.openxmlformats.org/drawingml/2006/table">
            <a:tbl>
              <a:tblPr/>
              <a:tblGrid>
                <a:gridCol w="5792106">
                  <a:extLst>
                    <a:ext uri="{9D8B030D-6E8A-4147-A177-3AD203B41FA5}">
                      <a16:colId xmlns:a16="http://schemas.microsoft.com/office/drawing/2014/main" val="607030834"/>
                    </a:ext>
                  </a:extLst>
                </a:gridCol>
              </a:tblGrid>
              <a:tr h="862361">
                <a:tc>
                  <a:txBody>
                    <a:bodyPr/>
                    <a:lstStyle/>
                    <a:p>
                      <a:pPr algn="ctr" rtl="0" fontAlgn="ctr"/>
                      <a:r>
                        <a:rPr lang="en-US" sz="3200" dirty="0">
                          <a:effectLst/>
                        </a:rPr>
                        <a:t>Academic Preparation</a:t>
                      </a:r>
                    </a:p>
                  </a:txBody>
                  <a:tcPr marL="27151" marR="27151" marT="18100" marB="1810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B4A7D6"/>
                    </a:solidFill>
                  </a:tcPr>
                </a:tc>
                <a:extLst>
                  <a:ext uri="{0D108BD9-81ED-4DB2-BD59-A6C34878D82A}">
                    <a16:rowId xmlns:a16="http://schemas.microsoft.com/office/drawing/2014/main" val="1828464338"/>
                  </a:ext>
                </a:extLst>
              </a:tr>
              <a:tr h="808445">
                <a:tc>
                  <a:txBody>
                    <a:bodyPr/>
                    <a:lstStyle/>
                    <a:p>
                      <a:pPr algn="ctr" rtl="0" fontAlgn="ctr"/>
                      <a:r>
                        <a:rPr lang="en-US" sz="3200" dirty="0">
                          <a:effectLst/>
                        </a:rPr>
                        <a:t>Scholarly Potential</a:t>
                      </a:r>
                    </a:p>
                  </a:txBody>
                  <a:tcPr marL="27151" marR="27151" marT="18100" marB="1810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C9DAF8"/>
                    </a:solidFill>
                  </a:tcPr>
                </a:tc>
                <a:extLst>
                  <a:ext uri="{0D108BD9-81ED-4DB2-BD59-A6C34878D82A}">
                    <a16:rowId xmlns:a16="http://schemas.microsoft.com/office/drawing/2014/main" val="3611053791"/>
                  </a:ext>
                </a:extLst>
              </a:tr>
              <a:tr h="843766">
                <a:tc>
                  <a:txBody>
                    <a:bodyPr/>
                    <a:lstStyle/>
                    <a:p>
                      <a:pPr algn="ctr" rtl="0" fontAlgn="ctr"/>
                      <a:r>
                        <a:rPr lang="en-US" sz="3200" dirty="0">
                          <a:effectLst/>
                        </a:rPr>
                        <a:t>Alignment with Program</a:t>
                      </a:r>
                    </a:p>
                  </a:txBody>
                  <a:tcPr marL="27151" marR="27151" marT="18100" marB="1810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B6D7A8"/>
                    </a:solidFill>
                  </a:tcPr>
                </a:tc>
                <a:extLst>
                  <a:ext uri="{0D108BD9-81ED-4DB2-BD59-A6C34878D82A}">
                    <a16:rowId xmlns:a16="http://schemas.microsoft.com/office/drawing/2014/main" val="2912118656"/>
                  </a:ext>
                </a:extLst>
              </a:tr>
              <a:tr h="910732">
                <a:tc>
                  <a:txBody>
                    <a:bodyPr/>
                    <a:lstStyle/>
                    <a:p>
                      <a:pPr algn="ctr" rtl="0" fontAlgn="ctr"/>
                      <a:r>
                        <a:rPr lang="en-US" sz="3200" dirty="0">
                          <a:effectLst/>
                        </a:rPr>
                        <a:t>Diversity Considerations</a:t>
                      </a:r>
                    </a:p>
                  </a:txBody>
                  <a:tcPr marL="27151" marR="27151" marT="18100" marB="1810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E599"/>
                    </a:solidFill>
                  </a:tcPr>
                </a:tc>
                <a:extLst>
                  <a:ext uri="{0D108BD9-81ED-4DB2-BD59-A6C34878D82A}">
                    <a16:rowId xmlns:a16="http://schemas.microsoft.com/office/drawing/2014/main" val="3661927340"/>
                  </a:ext>
                </a:extLst>
              </a:tr>
              <a:tr h="919326">
                <a:tc>
                  <a:txBody>
                    <a:bodyPr/>
                    <a:lstStyle/>
                    <a:p>
                      <a:pPr algn="ctr" rtl="0" fontAlgn="ctr"/>
                      <a:r>
                        <a:rPr lang="en-US" sz="3200" dirty="0">
                          <a:effectLst/>
                        </a:rPr>
                        <a:t>Non-Cognitive Competencies</a:t>
                      </a:r>
                    </a:p>
                  </a:txBody>
                  <a:tcPr marL="27151" marR="27151" marT="18100" marB="1810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9CB9C"/>
                    </a:solidFill>
                  </a:tcPr>
                </a:tc>
                <a:extLst>
                  <a:ext uri="{0D108BD9-81ED-4DB2-BD59-A6C34878D82A}">
                    <a16:rowId xmlns:a16="http://schemas.microsoft.com/office/drawing/2014/main" val="796426250"/>
                  </a:ext>
                </a:extLst>
              </a:tr>
            </a:tbl>
          </a:graphicData>
        </a:graphic>
      </p:graphicFrame>
    </p:spTree>
    <p:extLst>
      <p:ext uri="{BB962C8B-B14F-4D97-AF65-F5344CB8AC3E}">
        <p14:creationId xmlns:p14="http://schemas.microsoft.com/office/powerpoint/2010/main" val="24952195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1373272" y="2879472"/>
            <a:ext cx="3007239" cy="2595204"/>
          </a:xfrm>
          <a:prstGeom prst="ellipse">
            <a:avLst/>
          </a:prstGeom>
          <a:ln>
            <a:noFill/>
          </a:ln>
          <a:effectLst>
            <a:outerShdw blurRad="50800" dist="50800" dir="5400000" algn="ctr" rotWithShape="0">
              <a:srgbClr val="000000">
                <a:alpha val="0"/>
              </a:srgbClr>
            </a:outerShdw>
            <a:reflection blurRad="6350" stA="50000" endA="300" endPos="38500" dist="50800" dir="5400000" sy="-100000" algn="bl" rotWithShape="0"/>
            <a:softEdge rad="112500"/>
          </a:effectLst>
        </p:spPr>
      </p:pic>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2EB92D-9C59-43DF-AE37-2905C50FA32A}" type="slidenum">
              <a:rPr kumimoji="0" lang="en-US" sz="1200" b="0" i="0" u="none" strike="noStrike" kern="1200" cap="none" spc="0" normalizeH="0" baseline="0" noProof="0" smtClean="0">
                <a:ln>
                  <a:noFill/>
                </a:ln>
                <a:solidFill>
                  <a:srgbClr val="000000">
                    <a:tint val="75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srgbClr val="000000">
                  <a:tint val="75000"/>
                </a:srgbClr>
              </a:solidFill>
              <a:effectLst/>
              <a:uLnTx/>
              <a:uFillTx/>
              <a:latin typeface="Calibri"/>
              <a:ea typeface="+mn-ea"/>
              <a:cs typeface="+mn-cs"/>
            </a:endParaRPr>
          </a:p>
        </p:txBody>
      </p:sp>
      <p:sp>
        <p:nvSpPr>
          <p:cNvPr id="6" name="Text Placeholder 5"/>
          <p:cNvSpPr>
            <a:spLocks noGrp="1"/>
          </p:cNvSpPr>
          <p:nvPr>
            <p:ph type="body" sz="quarter" idx="15"/>
          </p:nvPr>
        </p:nvSpPr>
        <p:spPr/>
        <p:txBody>
          <a:bodyPr>
            <a:noAutofit/>
          </a:bodyPr>
          <a:lstStyle/>
          <a:p>
            <a:pPr algn="l"/>
            <a:r>
              <a:rPr lang="en-US" sz="3200" dirty="0">
                <a:solidFill>
                  <a:schemeClr val="tx1">
                    <a:lumMod val="95000"/>
                    <a:lumOff val="5000"/>
                  </a:schemeClr>
                </a:solidFill>
              </a:rPr>
              <a:t>Holistic Review</a:t>
            </a:r>
          </a:p>
        </p:txBody>
      </p:sp>
      <p:sp>
        <p:nvSpPr>
          <p:cNvPr id="5" name="Text Placeholder 4"/>
          <p:cNvSpPr>
            <a:spLocks noGrp="1"/>
          </p:cNvSpPr>
          <p:nvPr>
            <p:ph type="body" sz="quarter" idx="17"/>
          </p:nvPr>
        </p:nvSpPr>
        <p:spPr>
          <a:xfrm>
            <a:off x="5985912" y="1405719"/>
            <a:ext cx="5792106" cy="4771244"/>
          </a:xfrm>
        </p:spPr>
        <p:txBody>
          <a:bodyPr>
            <a:noAutofit/>
          </a:bodyPr>
          <a:lstStyle/>
          <a:p>
            <a:pPr marL="0" indent="0">
              <a:lnSpc>
                <a:spcPct val="100000"/>
              </a:lnSpc>
              <a:spcBef>
                <a:spcPts val="0"/>
              </a:spcBef>
              <a:buClr>
                <a:srgbClr val="000000"/>
              </a:buClr>
              <a:buSzPct val="100000"/>
              <a:buNone/>
              <a:defRPr/>
            </a:pPr>
            <a:r>
              <a:rPr lang="en-US" dirty="0">
                <a:solidFill>
                  <a:srgbClr val="000000"/>
                </a:solidFill>
              </a:rPr>
              <a:t>Metrics in context</a:t>
            </a:r>
          </a:p>
          <a:p>
            <a:pPr lvl="1">
              <a:lnSpc>
                <a:spcPct val="100000"/>
              </a:lnSpc>
              <a:spcBef>
                <a:spcPts val="0"/>
              </a:spcBef>
              <a:buClr>
                <a:srgbClr val="000000"/>
              </a:buClr>
              <a:buSzPct val="100000"/>
              <a:defRPr/>
            </a:pPr>
            <a:r>
              <a:rPr lang="en-US" dirty="0">
                <a:solidFill>
                  <a:srgbClr val="000000"/>
                </a:solidFill>
              </a:rPr>
              <a:t>Note intrinsic error</a:t>
            </a:r>
          </a:p>
          <a:p>
            <a:pPr lvl="1">
              <a:lnSpc>
                <a:spcPct val="100000"/>
              </a:lnSpc>
              <a:spcBef>
                <a:spcPts val="0"/>
              </a:spcBef>
              <a:buClr>
                <a:srgbClr val="000000"/>
              </a:buClr>
              <a:buSzPct val="100000"/>
              <a:defRPr/>
            </a:pPr>
            <a:r>
              <a:rPr lang="en-US" dirty="0">
                <a:solidFill>
                  <a:srgbClr val="000000"/>
                </a:solidFill>
              </a:rPr>
              <a:t>Note societal patterns </a:t>
            </a:r>
          </a:p>
          <a:p>
            <a:pPr marL="0" indent="0">
              <a:lnSpc>
                <a:spcPct val="100000"/>
              </a:lnSpc>
              <a:spcBef>
                <a:spcPts val="0"/>
              </a:spcBef>
              <a:buClr>
                <a:srgbClr val="000000"/>
              </a:buClr>
              <a:buSzPct val="100000"/>
              <a:buNone/>
              <a:defRPr/>
            </a:pPr>
            <a:r>
              <a:rPr lang="en-US" dirty="0">
                <a:solidFill>
                  <a:srgbClr val="000000"/>
                </a:solidFill>
              </a:rPr>
              <a:t>Achievements in context</a:t>
            </a:r>
          </a:p>
          <a:p>
            <a:pPr lvl="1">
              <a:lnSpc>
                <a:spcPct val="100000"/>
              </a:lnSpc>
              <a:spcBef>
                <a:spcPts val="0"/>
              </a:spcBef>
              <a:buClr>
                <a:srgbClr val="000000"/>
              </a:buClr>
              <a:buSzPct val="100000"/>
              <a:defRPr/>
            </a:pPr>
            <a:r>
              <a:rPr lang="en-US" dirty="0">
                <a:solidFill>
                  <a:srgbClr val="000000"/>
                </a:solidFill>
              </a:rPr>
              <a:t>Distributions of opportunities relative to societal patterns</a:t>
            </a:r>
          </a:p>
          <a:p>
            <a:pPr lvl="1">
              <a:lnSpc>
                <a:spcPct val="100000"/>
              </a:lnSpc>
              <a:spcBef>
                <a:spcPts val="0"/>
              </a:spcBef>
              <a:buClr>
                <a:srgbClr val="000000"/>
              </a:buClr>
              <a:buSzPct val="100000"/>
              <a:defRPr/>
            </a:pPr>
            <a:r>
              <a:rPr lang="en-US" dirty="0">
                <a:solidFill>
                  <a:srgbClr val="000000"/>
                </a:solidFill>
              </a:rPr>
              <a:t>Achievements don’t reliably signal aptitude or ability</a:t>
            </a:r>
          </a:p>
          <a:p>
            <a:pPr marL="0" indent="0">
              <a:lnSpc>
                <a:spcPct val="100000"/>
              </a:lnSpc>
              <a:spcBef>
                <a:spcPts val="0"/>
              </a:spcBef>
              <a:buClr>
                <a:srgbClr val="000000"/>
              </a:buClr>
              <a:buSzPct val="100000"/>
              <a:buNone/>
              <a:defRPr/>
            </a:pPr>
            <a:r>
              <a:rPr lang="en-US" dirty="0">
                <a:solidFill>
                  <a:srgbClr val="000000"/>
                </a:solidFill>
              </a:rPr>
              <a:t>Students in context</a:t>
            </a:r>
          </a:p>
          <a:p>
            <a:pPr lvl="1">
              <a:lnSpc>
                <a:spcPct val="100000"/>
              </a:lnSpc>
              <a:spcBef>
                <a:spcPts val="0"/>
              </a:spcBef>
              <a:buClr>
                <a:srgbClr val="000000"/>
              </a:buClr>
              <a:buSzPct val="100000"/>
              <a:defRPr/>
            </a:pPr>
            <a:r>
              <a:rPr lang="en-US" dirty="0">
                <a:solidFill>
                  <a:srgbClr val="000000"/>
                </a:solidFill>
              </a:rPr>
              <a:t>Alignment with program’s identity, mission, and other goals</a:t>
            </a:r>
          </a:p>
          <a:p>
            <a:endParaRPr lang="en-US" dirty="0"/>
          </a:p>
        </p:txBody>
      </p:sp>
      <p:sp>
        <p:nvSpPr>
          <p:cNvPr id="160" name="Rectangle 159"/>
          <p:cNvSpPr/>
          <p:nvPr/>
        </p:nvSpPr>
        <p:spPr>
          <a:xfrm>
            <a:off x="570571" y="2109814"/>
            <a:ext cx="4612640" cy="83099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000000"/>
                </a:solidFill>
                <a:effectLst/>
                <a:uLnTx/>
                <a:uFillTx/>
                <a:latin typeface="Calibri"/>
                <a:ea typeface="+mn-ea"/>
                <a:cs typeface="+mn-cs"/>
              </a:rPr>
              <a:t>Contextualized</a:t>
            </a:r>
            <a:endParaRPr kumimoji="0" lang="en-US" sz="36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23732121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2EB92D-9C59-43DF-AE37-2905C50FA32A}" type="slidenum">
              <a:rPr kumimoji="0" lang="en-US" sz="1200" b="0" i="0" u="none" strike="noStrike" kern="1200" cap="none" spc="0" normalizeH="0" baseline="0" noProof="0" smtClean="0">
                <a:ln>
                  <a:noFill/>
                </a:ln>
                <a:solidFill>
                  <a:srgbClr val="000000">
                    <a:tint val="75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srgbClr val="000000">
                  <a:tint val="75000"/>
                </a:srgbClr>
              </a:solidFill>
              <a:effectLst/>
              <a:uLnTx/>
              <a:uFillTx/>
              <a:latin typeface="Calibri"/>
              <a:ea typeface="+mn-ea"/>
              <a:cs typeface="+mn-cs"/>
            </a:endParaRPr>
          </a:p>
        </p:txBody>
      </p:sp>
      <p:sp>
        <p:nvSpPr>
          <p:cNvPr id="6" name="Text Placeholder 5"/>
          <p:cNvSpPr>
            <a:spLocks noGrp="1"/>
          </p:cNvSpPr>
          <p:nvPr>
            <p:ph type="body" sz="quarter" idx="15"/>
          </p:nvPr>
        </p:nvSpPr>
        <p:spPr/>
        <p:txBody>
          <a:bodyPr>
            <a:noAutofit/>
          </a:bodyPr>
          <a:lstStyle/>
          <a:p>
            <a:pPr algn="l"/>
            <a:r>
              <a:rPr lang="en-US" sz="3200" dirty="0">
                <a:solidFill>
                  <a:schemeClr val="tx1">
                    <a:lumMod val="95000"/>
                    <a:lumOff val="5000"/>
                  </a:schemeClr>
                </a:solidFill>
              </a:rPr>
              <a:t>Holistic Review</a:t>
            </a:r>
          </a:p>
        </p:txBody>
      </p:sp>
      <p:sp>
        <p:nvSpPr>
          <p:cNvPr id="5" name="Text Placeholder 4"/>
          <p:cNvSpPr>
            <a:spLocks noGrp="1"/>
          </p:cNvSpPr>
          <p:nvPr>
            <p:ph type="body" sz="quarter" idx="17"/>
          </p:nvPr>
        </p:nvSpPr>
        <p:spPr>
          <a:xfrm>
            <a:off x="6073254" y="1360504"/>
            <a:ext cx="5509145" cy="5135830"/>
          </a:xfrm>
        </p:spPr>
        <p:txBody>
          <a:bodyPr anchor="ctr">
            <a:normAutofit/>
          </a:bodyPr>
          <a:lstStyle/>
          <a:p>
            <a:r>
              <a:rPr lang="en-US" dirty="0">
                <a:solidFill>
                  <a:srgbClr val="000000"/>
                </a:solidFill>
              </a:rPr>
              <a:t>Base review on shared, predefined criteria with structured protocols, for efficiency &amp; consistency.</a:t>
            </a:r>
          </a:p>
          <a:p>
            <a:r>
              <a:rPr lang="en-US" dirty="0">
                <a:solidFill>
                  <a:srgbClr val="000000"/>
                </a:solidFill>
              </a:rPr>
              <a:t>Create space for flexibility, nuance.</a:t>
            </a:r>
          </a:p>
          <a:p>
            <a:r>
              <a:rPr lang="en-US" dirty="0">
                <a:solidFill>
                  <a:srgbClr val="000000"/>
                </a:solidFill>
              </a:rPr>
              <a:t>Build in safeguards &amp; checks to promote equity and limit biases.</a:t>
            </a:r>
          </a:p>
          <a:p>
            <a:r>
              <a:rPr lang="en-US" dirty="0">
                <a:solidFill>
                  <a:srgbClr val="000000"/>
                </a:solidFill>
              </a:rPr>
              <a:t>Carefully select &amp; train gatekeepers</a:t>
            </a:r>
          </a:p>
          <a:p>
            <a:r>
              <a:rPr lang="en-US" dirty="0">
                <a:solidFill>
                  <a:srgbClr val="000000"/>
                </a:solidFill>
              </a:rPr>
              <a:t>Coordinate evaluation with recruitment and yield efforts</a:t>
            </a:r>
          </a:p>
          <a:p>
            <a:endParaRPr lang="en-US" dirty="0"/>
          </a:p>
        </p:txBody>
      </p:sp>
      <p:sp>
        <p:nvSpPr>
          <p:cNvPr id="160" name="Rectangle 159"/>
          <p:cNvSpPr/>
          <p:nvPr/>
        </p:nvSpPr>
        <p:spPr>
          <a:xfrm>
            <a:off x="450263" y="2109814"/>
            <a:ext cx="4612640" cy="83099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000000"/>
                </a:solidFill>
                <a:effectLst/>
                <a:uLnTx/>
                <a:uFillTx/>
                <a:latin typeface="Calibri"/>
                <a:ea typeface="+mn-ea"/>
                <a:cs typeface="+mn-cs"/>
              </a:rPr>
              <a:t>Systematic</a:t>
            </a:r>
            <a:endParaRPr kumimoji="0" lang="en-US" sz="36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0" name="Google Shape;260;p34"/>
          <p:cNvSpPr txBox="1">
            <a:spLocks/>
          </p:cNvSpPr>
          <p:nvPr/>
        </p:nvSpPr>
        <p:spPr>
          <a:xfrm>
            <a:off x="629929" y="6047410"/>
            <a:ext cx="6527035" cy="5289734"/>
          </a:xfrm>
          <a:prstGeom prst="rect">
            <a:avLst/>
          </a:prstGeom>
        </p:spPr>
        <p:txBody>
          <a:bodyPr spcFirstLastPara="1" wrap="square" lIns="91425" tIns="45700" rIns="91425" bIns="4570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Pts val="1100"/>
              <a:buFont typeface="Arial" panose="020B0604020202020204" pitchFamily="34" charset="0"/>
              <a:buNone/>
              <a:tabLst/>
              <a:defRPr/>
            </a:pPr>
            <a:endParaRPr kumimoji="0" lang="en-US" sz="32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3200" b="0" i="0" u="none" strike="noStrike" kern="1200" cap="none" spc="0" normalizeH="0" baseline="0" noProof="0" dirty="0">
              <a:ln>
                <a:noFill/>
              </a:ln>
              <a:solidFill>
                <a:srgbClr val="000000"/>
              </a:solidFill>
              <a:effectLst/>
              <a:uLnTx/>
              <a:uFillTx/>
              <a:latin typeface="Calibri"/>
              <a:ea typeface="+mn-ea"/>
              <a:cs typeface="+mn-cs"/>
            </a:endParaRPr>
          </a:p>
        </p:txBody>
      </p:sp>
      <p:pic>
        <p:nvPicPr>
          <p:cNvPr id="12" name="Picture 2" descr="http://www.sceic.com/wp-content/uploads/brain-gears-transparent.gif"/>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997572" y="2940811"/>
            <a:ext cx="3518022" cy="2629210"/>
          </a:xfrm>
          <a:prstGeom prst="rect">
            <a:avLst/>
          </a:prstGeom>
          <a:noFill/>
          <a:effectLst>
            <a:reflection blurRad="6350" stA="50000" endA="300" endPos="38500" dist="50800" dir="5400000" sy="-100000" algn="bl" rotWithShape="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18057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2EB92D-9C59-43DF-AE37-2905C50FA32A}" type="slidenum">
              <a:rPr kumimoji="0" lang="en-US" sz="1200" b="0" i="0" u="none" strike="noStrike" kern="1200" cap="none" spc="0" normalizeH="0" baseline="0" noProof="0" smtClean="0">
                <a:ln>
                  <a:noFill/>
                </a:ln>
                <a:solidFill>
                  <a:srgbClr val="000000">
                    <a:tint val="75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srgbClr val="000000">
                  <a:tint val="75000"/>
                </a:srgbClr>
              </a:solidFill>
              <a:effectLst/>
              <a:uLnTx/>
              <a:uFillTx/>
              <a:latin typeface="Calibri"/>
              <a:ea typeface="+mn-ea"/>
              <a:cs typeface="+mn-cs"/>
            </a:endParaRPr>
          </a:p>
        </p:txBody>
      </p:sp>
      <p:sp>
        <p:nvSpPr>
          <p:cNvPr id="4" name="Text Placeholder 3"/>
          <p:cNvSpPr>
            <a:spLocks noGrp="1"/>
          </p:cNvSpPr>
          <p:nvPr>
            <p:ph type="body" sz="quarter" idx="15"/>
          </p:nvPr>
        </p:nvSpPr>
        <p:spPr/>
        <p:txBody>
          <a:bodyPr>
            <a:normAutofit/>
          </a:bodyPr>
          <a:lstStyle/>
          <a:p>
            <a:r>
              <a:rPr lang="en-US" sz="3200" dirty="0"/>
              <a:t>Rubrics: Comprehensive, Contextualized, &amp; Systematic</a:t>
            </a:r>
          </a:p>
        </p:txBody>
      </p:sp>
      <p:graphicFrame>
        <p:nvGraphicFramePr>
          <p:cNvPr id="2" name="Table 1"/>
          <p:cNvGraphicFramePr>
            <a:graphicFrameLocks noGrp="1"/>
          </p:cNvGraphicFramePr>
          <p:nvPr>
            <p:extLst>
              <p:ext uri="{D42A27DB-BD31-4B8C-83A1-F6EECF244321}">
                <p14:modId xmlns:p14="http://schemas.microsoft.com/office/powerpoint/2010/main" val="4146929296"/>
              </p:ext>
            </p:extLst>
          </p:nvPr>
        </p:nvGraphicFramePr>
        <p:xfrm>
          <a:off x="166742" y="1452284"/>
          <a:ext cx="11933819" cy="5273727"/>
        </p:xfrm>
        <a:graphic>
          <a:graphicData uri="http://schemas.openxmlformats.org/drawingml/2006/table">
            <a:tbl>
              <a:tblPr/>
              <a:tblGrid>
                <a:gridCol w="1949441">
                  <a:extLst>
                    <a:ext uri="{9D8B030D-6E8A-4147-A177-3AD203B41FA5}">
                      <a16:colId xmlns:a16="http://schemas.microsoft.com/office/drawing/2014/main" val="1810345310"/>
                    </a:ext>
                  </a:extLst>
                </a:gridCol>
                <a:gridCol w="2532538">
                  <a:extLst>
                    <a:ext uri="{9D8B030D-6E8A-4147-A177-3AD203B41FA5}">
                      <a16:colId xmlns:a16="http://schemas.microsoft.com/office/drawing/2014/main" val="2323037346"/>
                    </a:ext>
                  </a:extLst>
                </a:gridCol>
                <a:gridCol w="2532538">
                  <a:extLst>
                    <a:ext uri="{9D8B030D-6E8A-4147-A177-3AD203B41FA5}">
                      <a16:colId xmlns:a16="http://schemas.microsoft.com/office/drawing/2014/main" val="2896967663"/>
                    </a:ext>
                  </a:extLst>
                </a:gridCol>
                <a:gridCol w="2532538">
                  <a:extLst>
                    <a:ext uri="{9D8B030D-6E8A-4147-A177-3AD203B41FA5}">
                      <a16:colId xmlns:a16="http://schemas.microsoft.com/office/drawing/2014/main" val="1914326209"/>
                    </a:ext>
                  </a:extLst>
                </a:gridCol>
                <a:gridCol w="2386764">
                  <a:extLst>
                    <a:ext uri="{9D8B030D-6E8A-4147-A177-3AD203B41FA5}">
                      <a16:colId xmlns:a16="http://schemas.microsoft.com/office/drawing/2014/main" val="3567507362"/>
                    </a:ext>
                  </a:extLst>
                </a:gridCol>
              </a:tblGrid>
              <a:tr h="172129">
                <a:tc>
                  <a:txBody>
                    <a:bodyPr/>
                    <a:lstStyle/>
                    <a:p>
                      <a:pPr algn="ctr" rtl="0" fontAlgn="b"/>
                      <a:r>
                        <a:rPr lang="en-US" sz="1400" dirty="0">
                          <a:solidFill>
                            <a:srgbClr val="FFFF00"/>
                          </a:solidFill>
                          <a:effectLst/>
                          <a:latin typeface="+mn-lt"/>
                        </a:rPr>
                        <a:t>Category</a:t>
                      </a:r>
                    </a:p>
                  </a:txBody>
                  <a:tcPr marL="11339" marR="11339" marT="7560" marB="756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66666"/>
                    </a:solidFill>
                  </a:tcPr>
                </a:tc>
                <a:tc>
                  <a:txBody>
                    <a:bodyPr/>
                    <a:lstStyle/>
                    <a:p>
                      <a:pPr algn="ctr" rtl="0" fontAlgn="b"/>
                      <a:r>
                        <a:rPr lang="en-US" sz="1400" dirty="0">
                          <a:solidFill>
                            <a:srgbClr val="FFFF00"/>
                          </a:solidFill>
                          <a:effectLst/>
                          <a:latin typeface="+mn-lt"/>
                        </a:rPr>
                        <a:t>High</a:t>
                      </a:r>
                    </a:p>
                  </a:txBody>
                  <a:tcPr marL="11339" marR="11339" marT="7560" marB="756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66666"/>
                    </a:solidFill>
                  </a:tcPr>
                </a:tc>
                <a:tc>
                  <a:txBody>
                    <a:bodyPr/>
                    <a:lstStyle/>
                    <a:p>
                      <a:pPr algn="ctr" rtl="0" fontAlgn="b"/>
                      <a:r>
                        <a:rPr lang="en-US" sz="1400">
                          <a:solidFill>
                            <a:srgbClr val="FFFF00"/>
                          </a:solidFill>
                          <a:effectLst/>
                          <a:latin typeface="+mn-lt"/>
                        </a:rPr>
                        <a:t>Medium</a:t>
                      </a:r>
                    </a:p>
                  </a:txBody>
                  <a:tcPr marL="11339" marR="11339" marT="7560" marB="756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66666"/>
                    </a:solidFill>
                  </a:tcPr>
                </a:tc>
                <a:tc>
                  <a:txBody>
                    <a:bodyPr/>
                    <a:lstStyle/>
                    <a:p>
                      <a:pPr algn="ctr" rtl="0" fontAlgn="b"/>
                      <a:r>
                        <a:rPr lang="en-US" sz="1400" dirty="0">
                          <a:solidFill>
                            <a:srgbClr val="FFFF00"/>
                          </a:solidFill>
                          <a:effectLst/>
                          <a:latin typeface="+mn-lt"/>
                        </a:rPr>
                        <a:t>Low</a:t>
                      </a:r>
                    </a:p>
                  </a:txBody>
                  <a:tcPr marL="11339" marR="11339" marT="7560" marB="756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66666"/>
                    </a:solidFill>
                  </a:tcPr>
                </a:tc>
                <a:tc>
                  <a:txBody>
                    <a:bodyPr/>
                    <a:lstStyle/>
                    <a:p>
                      <a:pPr algn="ctr" rtl="0" fontAlgn="b"/>
                      <a:r>
                        <a:rPr lang="en-US" sz="1400">
                          <a:solidFill>
                            <a:srgbClr val="FFFF00"/>
                          </a:solidFill>
                          <a:effectLst/>
                          <a:latin typeface="+mn-lt"/>
                        </a:rPr>
                        <a:t>Notes</a:t>
                      </a:r>
                    </a:p>
                  </a:txBody>
                  <a:tcPr marL="11339" marR="11339" marT="7560" marB="756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66666"/>
                    </a:solidFill>
                  </a:tcPr>
                </a:tc>
                <a:extLst>
                  <a:ext uri="{0D108BD9-81ED-4DB2-BD59-A6C34878D82A}">
                    <a16:rowId xmlns:a16="http://schemas.microsoft.com/office/drawing/2014/main" val="1025095833"/>
                  </a:ext>
                </a:extLst>
              </a:tr>
              <a:tr h="702447">
                <a:tc>
                  <a:txBody>
                    <a:bodyPr/>
                    <a:lstStyle/>
                    <a:p>
                      <a:pPr algn="ctr" rtl="0" fontAlgn="ctr"/>
                      <a:r>
                        <a:rPr lang="en-US" sz="1400" dirty="0">
                          <a:effectLst/>
                          <a:latin typeface="+mn-lt"/>
                        </a:rPr>
                        <a:t>Academic Preparation</a:t>
                      </a:r>
                    </a:p>
                  </a:txBody>
                  <a:tcPr marL="11339" marR="11339" marT="7560" marB="756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4A7D6"/>
                    </a:solidFill>
                  </a:tcPr>
                </a:tc>
                <a:tc>
                  <a:txBody>
                    <a:bodyPr/>
                    <a:lstStyle/>
                    <a:p>
                      <a:pPr algn="l" rtl="0" fontAlgn="ctr"/>
                      <a:r>
                        <a:rPr lang="en-US" sz="1400" dirty="0">
                          <a:effectLst/>
                          <a:latin typeface="+mn-lt"/>
                        </a:rPr>
                        <a:t>A- or better in all core STEM courses AND B or better in non-STEM courses; received at least one academic honor</a:t>
                      </a:r>
                    </a:p>
                  </a:txBody>
                  <a:tcPr marL="11339" marR="11339" marT="7560" marB="756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4A7D6"/>
                    </a:solidFill>
                  </a:tcPr>
                </a:tc>
                <a:tc>
                  <a:txBody>
                    <a:bodyPr/>
                    <a:lstStyle/>
                    <a:p>
                      <a:pPr algn="l" rtl="0" fontAlgn="ctr"/>
                      <a:r>
                        <a:rPr lang="en-US" sz="1400" dirty="0">
                          <a:effectLst/>
                          <a:latin typeface="+mn-lt"/>
                        </a:rPr>
                        <a:t>B or better in all core STEM courses; Concerning grades have a reasonable explanation</a:t>
                      </a:r>
                    </a:p>
                  </a:txBody>
                  <a:tcPr marL="11339" marR="11339" marT="7560" marB="756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4A7D6"/>
                    </a:solidFill>
                  </a:tcPr>
                </a:tc>
                <a:tc>
                  <a:txBody>
                    <a:bodyPr/>
                    <a:lstStyle/>
                    <a:p>
                      <a:pPr algn="l" rtl="0" fontAlgn="ctr"/>
                      <a:r>
                        <a:rPr lang="en-US" sz="1400" dirty="0">
                          <a:effectLst/>
                          <a:latin typeface="+mn-lt"/>
                        </a:rPr>
                        <a:t>Lower than a B in 2</a:t>
                      </a:r>
                      <a:r>
                        <a:rPr lang="en-US" sz="1400" baseline="0" dirty="0">
                          <a:effectLst/>
                          <a:latin typeface="+mn-lt"/>
                        </a:rPr>
                        <a:t> or more</a:t>
                      </a:r>
                      <a:r>
                        <a:rPr lang="en-US" sz="1400" dirty="0">
                          <a:effectLst/>
                          <a:latin typeface="+mn-lt"/>
                        </a:rPr>
                        <a:t> core STEM courses; Grades of C or lower do not have a reasonable explanation</a:t>
                      </a:r>
                    </a:p>
                  </a:txBody>
                  <a:tcPr marL="11339" marR="11339" marT="7560" marB="756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4A7D6"/>
                    </a:solidFill>
                  </a:tcPr>
                </a:tc>
                <a:tc>
                  <a:txBody>
                    <a:bodyPr/>
                    <a:lstStyle/>
                    <a:p>
                      <a:pPr algn="ctr" rtl="0" fontAlgn="ctr"/>
                      <a:endParaRPr lang="en-US" sz="1400">
                        <a:effectLst/>
                        <a:latin typeface="+mn-lt"/>
                      </a:endParaRPr>
                    </a:p>
                  </a:txBody>
                  <a:tcPr marL="11339" marR="11339" marT="7560" marB="756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4A7D6"/>
                    </a:solidFill>
                  </a:tcPr>
                </a:tc>
                <a:extLst>
                  <a:ext uri="{0D108BD9-81ED-4DB2-BD59-A6C34878D82A}">
                    <a16:rowId xmlns:a16="http://schemas.microsoft.com/office/drawing/2014/main" val="3496577309"/>
                  </a:ext>
                </a:extLst>
              </a:tr>
              <a:tr h="702447">
                <a:tc>
                  <a:txBody>
                    <a:bodyPr/>
                    <a:lstStyle/>
                    <a:p>
                      <a:pPr algn="ctr" rtl="0" fontAlgn="ctr"/>
                      <a:r>
                        <a:rPr lang="en-US" sz="1400" dirty="0">
                          <a:effectLst/>
                          <a:latin typeface="+mn-lt"/>
                        </a:rPr>
                        <a:t>Scholarly potential</a:t>
                      </a:r>
                    </a:p>
                  </a:txBody>
                  <a:tcPr marL="11339" marR="11339" marT="7560" marB="756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DAF8"/>
                    </a:solidFill>
                  </a:tcPr>
                </a:tc>
                <a:tc>
                  <a:txBody>
                    <a:bodyPr/>
                    <a:lstStyle/>
                    <a:p>
                      <a:pPr algn="l" rtl="0" fontAlgn="ctr"/>
                      <a:r>
                        <a:rPr lang="en-US" sz="1400" dirty="0">
                          <a:effectLst/>
                          <a:latin typeface="+mn-lt"/>
                        </a:rPr>
                        <a:t>Clear commitment to and enthusiasm for research AND</a:t>
                      </a:r>
                      <a:r>
                        <a:rPr lang="en-US" sz="1400" baseline="0" dirty="0">
                          <a:effectLst/>
                          <a:latin typeface="+mn-lt"/>
                        </a:rPr>
                        <a:t> </a:t>
                      </a:r>
                      <a:r>
                        <a:rPr lang="en-US" sz="1400" b="0" i="0" kern="1200" dirty="0">
                          <a:solidFill>
                            <a:schemeClr val="tx1"/>
                          </a:solidFill>
                          <a:effectLst/>
                          <a:latin typeface="+mn-lt"/>
                          <a:ea typeface="+mn-ea"/>
                          <a:cs typeface="+mn-cs"/>
                        </a:rPr>
                        <a:t>experience at least equal to a senior thesis</a:t>
                      </a:r>
                      <a:endParaRPr lang="en-US" sz="1400" dirty="0">
                        <a:effectLst/>
                        <a:latin typeface="+mn-lt"/>
                      </a:endParaRPr>
                    </a:p>
                  </a:txBody>
                  <a:tcPr marL="11339" marR="11339" marT="7560" marB="756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DAF8"/>
                    </a:solidFill>
                  </a:tcPr>
                </a:tc>
                <a:tc>
                  <a:txBody>
                    <a:bodyPr/>
                    <a:lstStyle/>
                    <a:p>
                      <a:pPr algn="l" rtl="0" fontAlgn="ctr"/>
                      <a:r>
                        <a:rPr lang="en-US" sz="1400" dirty="0">
                          <a:effectLst/>
                          <a:latin typeface="+mn-lt"/>
                        </a:rPr>
                        <a:t>Clear </a:t>
                      </a:r>
                      <a:r>
                        <a:rPr lang="en-US" sz="1400" b="0" i="0" kern="1200" dirty="0">
                          <a:solidFill>
                            <a:schemeClr val="tx1"/>
                          </a:solidFill>
                          <a:effectLst/>
                          <a:latin typeface="+mn-lt"/>
                          <a:ea typeface="+mn-ea"/>
                          <a:cs typeface="+mn-cs"/>
                        </a:rPr>
                        <a:t>commitment to and enthusiasm for research, BUT experience less than a senior thesis</a:t>
                      </a:r>
                      <a:endParaRPr lang="en-US" sz="1400" dirty="0">
                        <a:effectLst/>
                        <a:latin typeface="+mn-lt"/>
                      </a:endParaRPr>
                    </a:p>
                  </a:txBody>
                  <a:tcPr marL="11339" marR="11339" marT="7560" marB="756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DAF8"/>
                    </a:solidFill>
                  </a:tcPr>
                </a:tc>
                <a:tc>
                  <a:txBody>
                    <a:bodyPr/>
                    <a:lstStyle/>
                    <a:p>
                      <a:pPr algn="l" rtl="0" fontAlgn="ctr"/>
                      <a:r>
                        <a:rPr lang="en-US" sz="1400" b="0" i="0" kern="1200" dirty="0">
                          <a:solidFill>
                            <a:schemeClr val="tx1"/>
                          </a:solidFill>
                          <a:effectLst/>
                          <a:latin typeface="+mn-lt"/>
                          <a:ea typeface="+mn-ea"/>
                          <a:cs typeface="+mn-cs"/>
                        </a:rPr>
                        <a:t>Signals that a PhD is more of a next step than a clear passion. </a:t>
                      </a:r>
                      <a:endParaRPr lang="en-US" sz="1400" dirty="0">
                        <a:effectLst/>
                        <a:latin typeface="+mn-lt"/>
                      </a:endParaRPr>
                    </a:p>
                  </a:txBody>
                  <a:tcPr marL="11339" marR="11339" marT="7560" marB="756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DAF8"/>
                    </a:solidFill>
                  </a:tcPr>
                </a:tc>
                <a:tc>
                  <a:txBody>
                    <a:bodyPr/>
                    <a:lstStyle/>
                    <a:p>
                      <a:pPr algn="ctr" rtl="0" fontAlgn="ctr"/>
                      <a:endParaRPr lang="en-US" sz="1400" dirty="0">
                        <a:effectLst/>
                        <a:latin typeface="+mn-lt"/>
                      </a:endParaRPr>
                    </a:p>
                  </a:txBody>
                  <a:tcPr marL="11339" marR="11339" marT="7560" marB="756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DAF8"/>
                    </a:solidFill>
                  </a:tcPr>
                </a:tc>
                <a:extLst>
                  <a:ext uri="{0D108BD9-81ED-4DB2-BD59-A6C34878D82A}">
                    <a16:rowId xmlns:a16="http://schemas.microsoft.com/office/drawing/2014/main" val="2041177933"/>
                  </a:ext>
                </a:extLst>
              </a:tr>
              <a:tr h="702447">
                <a:tc>
                  <a:txBody>
                    <a:bodyPr/>
                    <a:lstStyle/>
                    <a:p>
                      <a:pPr algn="ctr" rtl="0" fontAlgn="ctr"/>
                      <a:r>
                        <a:rPr lang="en-US" sz="1400" dirty="0">
                          <a:effectLst/>
                          <a:latin typeface="+mn-lt"/>
                        </a:rPr>
                        <a:t>Diversity, Equity, Inclusion Contributions</a:t>
                      </a:r>
                    </a:p>
                  </a:txBody>
                  <a:tcPr marL="11339" marR="11339" marT="7560" marB="756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E599"/>
                    </a:solidFill>
                  </a:tcPr>
                </a:tc>
                <a:tc>
                  <a:txBody>
                    <a:bodyPr/>
                    <a:lstStyle/>
                    <a:p>
                      <a:pPr algn="l" rtl="0" fontAlgn="ctr"/>
                      <a:r>
                        <a:rPr lang="en-US" sz="1400" dirty="0">
                          <a:effectLst/>
                          <a:latin typeface="+mn-lt"/>
                        </a:rPr>
                        <a:t>Has been an active advocate for diversity, equity, and/or inclusion</a:t>
                      </a:r>
                    </a:p>
                  </a:txBody>
                  <a:tcPr marL="11339" marR="11339" marT="7560" marB="756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E599"/>
                    </a:solidFill>
                  </a:tcPr>
                </a:tc>
                <a:tc>
                  <a:txBody>
                    <a:bodyPr/>
                    <a:lstStyle/>
                    <a:p>
                      <a:pPr algn="l" rtl="0" fontAlgn="ctr"/>
                      <a:r>
                        <a:rPr lang="en-US" sz="1400" dirty="0">
                          <a:effectLst/>
                          <a:latin typeface="+mn-lt"/>
                        </a:rPr>
                        <a:t>Some evidence of engagement with diversity, equity, and/or inclusion</a:t>
                      </a:r>
                    </a:p>
                  </a:txBody>
                  <a:tcPr marL="11339" marR="11339" marT="7560" marB="756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E599"/>
                    </a:solidFill>
                  </a:tcPr>
                </a:tc>
                <a:tc>
                  <a:txBody>
                    <a:bodyPr/>
                    <a:lstStyle/>
                    <a:p>
                      <a:pPr algn="l" rtl="0" fontAlgn="ctr"/>
                      <a:r>
                        <a:rPr lang="en-US" sz="1400" dirty="0">
                          <a:effectLst/>
                          <a:latin typeface="+mn-lt"/>
                        </a:rPr>
                        <a:t>Limited evidence of engagement with diversity, equity, and/or inclusion</a:t>
                      </a:r>
                    </a:p>
                  </a:txBody>
                  <a:tcPr marL="11339" marR="11339" marT="7560" marB="756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E599"/>
                    </a:solidFill>
                  </a:tcPr>
                </a:tc>
                <a:tc>
                  <a:txBody>
                    <a:bodyPr/>
                    <a:lstStyle/>
                    <a:p>
                      <a:pPr algn="ctr" rtl="0" fontAlgn="ctr"/>
                      <a:endParaRPr lang="en-US" sz="1400" dirty="0">
                        <a:effectLst/>
                        <a:latin typeface="+mn-lt"/>
                      </a:endParaRPr>
                    </a:p>
                  </a:txBody>
                  <a:tcPr marL="11339" marR="11339" marT="7560" marB="756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E599"/>
                    </a:solidFill>
                  </a:tcPr>
                </a:tc>
                <a:extLst>
                  <a:ext uri="{0D108BD9-81ED-4DB2-BD59-A6C34878D82A}">
                    <a16:rowId xmlns:a16="http://schemas.microsoft.com/office/drawing/2014/main" val="2340667878"/>
                  </a:ext>
                </a:extLst>
              </a:tr>
              <a:tr h="702447">
                <a:tc>
                  <a:txBody>
                    <a:bodyPr/>
                    <a:lstStyle/>
                    <a:p>
                      <a:pPr algn="ctr" rtl="0" fontAlgn="ctr"/>
                      <a:r>
                        <a:rPr lang="en-US" sz="1400" dirty="0">
                          <a:effectLst/>
                          <a:latin typeface="+mn-lt"/>
                        </a:rPr>
                        <a:t>Alignment with Program</a:t>
                      </a:r>
                    </a:p>
                  </a:txBody>
                  <a:tcPr marL="11339" marR="11339" marT="7560" marB="756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6D7A8"/>
                    </a:solidFill>
                  </a:tcPr>
                </a:tc>
                <a:tc>
                  <a:txBody>
                    <a:bodyPr/>
                    <a:lstStyle/>
                    <a:p>
                      <a:pPr algn="l" rtl="0" fontAlgn="ctr"/>
                      <a:r>
                        <a:rPr lang="en-US" sz="1400" dirty="0">
                          <a:effectLst/>
                          <a:latin typeface="+mn-lt"/>
                        </a:rPr>
                        <a:t>Research interests align with multiple faculty AND stated career goals align with program training</a:t>
                      </a:r>
                    </a:p>
                  </a:txBody>
                  <a:tcPr marL="11339" marR="11339" marT="7560" marB="756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6D7A8"/>
                    </a:solidFill>
                  </a:tcPr>
                </a:tc>
                <a:tc>
                  <a:txBody>
                    <a:bodyPr/>
                    <a:lstStyle/>
                    <a:p>
                      <a:pPr algn="l" rtl="0" fontAlgn="ctr"/>
                      <a:r>
                        <a:rPr lang="en-US" sz="1400" dirty="0">
                          <a:effectLst/>
                          <a:latin typeface="+mn-lt"/>
                        </a:rPr>
                        <a:t>Research interests align with one faculty member AND </a:t>
                      </a:r>
                      <a:br>
                        <a:rPr lang="en-US" sz="1400" dirty="0">
                          <a:effectLst/>
                          <a:latin typeface="+mn-lt"/>
                        </a:rPr>
                      </a:br>
                      <a:r>
                        <a:rPr lang="en-US" sz="1400" dirty="0">
                          <a:effectLst/>
                          <a:latin typeface="+mn-lt"/>
                        </a:rPr>
                        <a:t>stated career goals align with program training</a:t>
                      </a:r>
                    </a:p>
                  </a:txBody>
                  <a:tcPr marL="11339" marR="11339" marT="7560" marB="756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6D7A8"/>
                    </a:solidFill>
                  </a:tcPr>
                </a:tc>
                <a:tc>
                  <a:txBody>
                    <a:bodyPr/>
                    <a:lstStyle/>
                    <a:p>
                      <a:pPr algn="l" rtl="0" fontAlgn="ctr"/>
                      <a:r>
                        <a:rPr lang="en-US" sz="1400" dirty="0">
                          <a:effectLst/>
                          <a:latin typeface="+mn-lt"/>
                        </a:rPr>
                        <a:t>Limited alignment with faculty research interests OR limited evidence of alignment between career goals and program training</a:t>
                      </a:r>
                    </a:p>
                  </a:txBody>
                  <a:tcPr marL="11339" marR="11339" marT="7560" marB="756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6D7A8"/>
                    </a:solidFill>
                  </a:tcPr>
                </a:tc>
                <a:tc>
                  <a:txBody>
                    <a:bodyPr/>
                    <a:lstStyle/>
                    <a:p>
                      <a:pPr algn="ctr" rtl="0" fontAlgn="ctr"/>
                      <a:endParaRPr lang="en-US" sz="1400" dirty="0">
                        <a:effectLst/>
                        <a:latin typeface="+mn-lt"/>
                      </a:endParaRPr>
                    </a:p>
                  </a:txBody>
                  <a:tcPr marL="11339" marR="11339" marT="7560" marB="756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6D7A8"/>
                    </a:solidFill>
                  </a:tcPr>
                </a:tc>
                <a:extLst>
                  <a:ext uri="{0D108BD9-81ED-4DB2-BD59-A6C34878D82A}">
                    <a16:rowId xmlns:a16="http://schemas.microsoft.com/office/drawing/2014/main" val="1495915223"/>
                  </a:ext>
                </a:extLst>
              </a:tr>
              <a:tr h="702447">
                <a:tc>
                  <a:txBody>
                    <a:bodyPr/>
                    <a:lstStyle/>
                    <a:p>
                      <a:pPr algn="ctr" rtl="0" fontAlgn="ctr"/>
                      <a:r>
                        <a:rPr lang="en-US" sz="1400" dirty="0">
                          <a:effectLst/>
                          <a:latin typeface="+mn-lt"/>
                        </a:rPr>
                        <a:t>Realistic Self-Appraisal</a:t>
                      </a:r>
                    </a:p>
                  </a:txBody>
                  <a:tcPr marL="11339" marR="11339" marT="7560" marB="756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9CB9C"/>
                    </a:solidFill>
                  </a:tcPr>
                </a:tc>
                <a:tc>
                  <a:txBody>
                    <a:bodyPr/>
                    <a:lstStyle/>
                    <a:p>
                      <a:pPr algn="l" rtl="0" fontAlgn="ctr"/>
                      <a:r>
                        <a:rPr lang="en-US" sz="1400" dirty="0">
                          <a:effectLst/>
                          <a:latin typeface="+mn-lt"/>
                        </a:rPr>
                        <a:t>Clearly delineates strengths and weaknesses </a:t>
                      </a:r>
                      <a:r>
                        <a:rPr lang="en-US" sz="1400" b="1" dirty="0">
                          <a:effectLst/>
                          <a:latin typeface="+mn-lt"/>
                        </a:rPr>
                        <a:t>AND</a:t>
                      </a:r>
                      <a:r>
                        <a:rPr lang="en-US" sz="1400" dirty="0">
                          <a:effectLst/>
                          <a:latin typeface="+mn-lt"/>
                        </a:rPr>
                        <a:t> clear evidence of effort on self development</a:t>
                      </a:r>
                    </a:p>
                  </a:txBody>
                  <a:tcPr marL="11339" marR="11339" marT="7560" marB="756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9CB9C"/>
                    </a:solidFill>
                  </a:tcPr>
                </a:tc>
                <a:tc>
                  <a:txBody>
                    <a:bodyPr/>
                    <a:lstStyle/>
                    <a:p>
                      <a:pPr algn="l" rtl="0" fontAlgn="ctr"/>
                      <a:r>
                        <a:rPr lang="en-US" sz="1400" dirty="0">
                          <a:effectLst/>
                          <a:latin typeface="+mn-lt"/>
                        </a:rPr>
                        <a:t>Basic statements about strengths and weaknesses</a:t>
                      </a:r>
                      <a:r>
                        <a:rPr lang="en-US" sz="1400" baseline="0" dirty="0">
                          <a:effectLst/>
                          <a:latin typeface="+mn-lt"/>
                        </a:rPr>
                        <a:t> </a:t>
                      </a:r>
                      <a:r>
                        <a:rPr lang="en-US" sz="1400" b="1" baseline="0" dirty="0">
                          <a:effectLst/>
                          <a:latin typeface="+mn-lt"/>
                        </a:rPr>
                        <a:t>AND</a:t>
                      </a:r>
                      <a:r>
                        <a:rPr lang="en-US" sz="1400" dirty="0">
                          <a:effectLst/>
                          <a:latin typeface="+mn-lt"/>
                        </a:rPr>
                        <a:t> does seek positive and negative feedback</a:t>
                      </a:r>
                    </a:p>
                  </a:txBody>
                  <a:tcPr marL="11339" marR="11339" marT="7560" marB="756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9CB9C"/>
                    </a:solidFill>
                  </a:tcPr>
                </a:tc>
                <a:tc>
                  <a:txBody>
                    <a:bodyPr/>
                    <a:lstStyle/>
                    <a:p>
                      <a:pPr algn="l" rtl="0" fontAlgn="ctr"/>
                      <a:r>
                        <a:rPr lang="en-US" sz="1400" dirty="0">
                          <a:effectLst/>
                          <a:latin typeface="+mn-lt"/>
                        </a:rPr>
                        <a:t>Over or understates abilities; indications that self-assessment or learning from experiences are limited</a:t>
                      </a:r>
                    </a:p>
                  </a:txBody>
                  <a:tcPr marL="11339" marR="11339" marT="7560" marB="756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9CB9C"/>
                    </a:solidFill>
                  </a:tcPr>
                </a:tc>
                <a:tc>
                  <a:txBody>
                    <a:bodyPr/>
                    <a:lstStyle/>
                    <a:p>
                      <a:pPr algn="ctr" rtl="0" fontAlgn="ctr"/>
                      <a:endParaRPr lang="en-US" sz="1400" dirty="0">
                        <a:effectLst/>
                        <a:latin typeface="+mn-lt"/>
                      </a:endParaRPr>
                    </a:p>
                  </a:txBody>
                  <a:tcPr marL="11339" marR="11339" marT="7560" marB="756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9CB9C"/>
                    </a:solidFill>
                  </a:tcPr>
                </a:tc>
                <a:extLst>
                  <a:ext uri="{0D108BD9-81ED-4DB2-BD59-A6C34878D82A}">
                    <a16:rowId xmlns:a16="http://schemas.microsoft.com/office/drawing/2014/main" val="710931916"/>
                  </a:ext>
                </a:extLst>
              </a:tr>
              <a:tr h="702447">
                <a:tc>
                  <a:txBody>
                    <a:bodyPr/>
                    <a:lstStyle/>
                    <a:p>
                      <a:pPr algn="ctr" rtl="0" fontAlgn="ctr"/>
                      <a:r>
                        <a:rPr lang="en-US" sz="1400" dirty="0">
                          <a:effectLst/>
                          <a:latin typeface="+mn-lt"/>
                        </a:rPr>
                        <a:t>Preference for </a:t>
                      </a:r>
                    </a:p>
                    <a:p>
                      <a:pPr algn="ctr" rtl="0" fontAlgn="ctr"/>
                      <a:r>
                        <a:rPr lang="en-US" sz="1400" dirty="0">
                          <a:effectLst/>
                          <a:latin typeface="+mn-lt"/>
                        </a:rPr>
                        <a:t>long-term goals</a:t>
                      </a:r>
                    </a:p>
                  </a:txBody>
                  <a:tcPr marL="11339" marR="11339" marT="7560" marB="756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9CB9C"/>
                    </a:solidFill>
                  </a:tcPr>
                </a:tc>
                <a:tc>
                  <a:txBody>
                    <a:bodyPr/>
                    <a:lstStyle/>
                    <a:p>
                      <a:pPr algn="l" rtl="0" fontAlgn="ctr"/>
                      <a:r>
                        <a:rPr lang="en-US" sz="1400" dirty="0">
                          <a:effectLst/>
                          <a:latin typeface="+mn-lt"/>
                        </a:rPr>
                        <a:t>Clearly communicates long-range goals beyond the PhD </a:t>
                      </a:r>
                      <a:r>
                        <a:rPr lang="en-US" sz="1400" b="1" dirty="0">
                          <a:effectLst/>
                          <a:latin typeface="+mn-lt"/>
                        </a:rPr>
                        <a:t>AND</a:t>
                      </a:r>
                      <a:r>
                        <a:rPr lang="en-US" sz="1400" dirty="0">
                          <a:effectLst/>
                          <a:latin typeface="+mn-lt"/>
                        </a:rPr>
                        <a:t> has a record of engaging in long-term endeavors</a:t>
                      </a:r>
                    </a:p>
                  </a:txBody>
                  <a:tcPr marL="11339" marR="11339" marT="7560" marB="756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9CB9C"/>
                    </a:solidFill>
                  </a:tcPr>
                </a:tc>
                <a:tc>
                  <a:txBody>
                    <a:bodyPr/>
                    <a:lstStyle/>
                    <a:p>
                      <a:pPr algn="l" rtl="0" fontAlgn="b"/>
                      <a:r>
                        <a:rPr lang="en-US" sz="1400" b="0" dirty="0">
                          <a:solidFill>
                            <a:srgbClr val="000000"/>
                          </a:solidFill>
                          <a:effectLst/>
                          <a:latin typeface="+mn-lt"/>
                        </a:rPr>
                        <a:t>Clearly communicates long-range goals beyond the PhD </a:t>
                      </a:r>
                      <a:r>
                        <a:rPr lang="en-US" sz="1400" b="1" dirty="0">
                          <a:solidFill>
                            <a:srgbClr val="000000"/>
                          </a:solidFill>
                          <a:effectLst/>
                          <a:latin typeface="+mn-lt"/>
                        </a:rPr>
                        <a:t>OR</a:t>
                      </a:r>
                      <a:r>
                        <a:rPr lang="en-US" sz="1400" b="0" dirty="0">
                          <a:solidFill>
                            <a:srgbClr val="000000"/>
                          </a:solidFill>
                          <a:effectLst/>
                          <a:latin typeface="+mn-lt"/>
                        </a:rPr>
                        <a:t> Has a record of engaging in long-term endeavors</a:t>
                      </a:r>
                    </a:p>
                  </a:txBody>
                  <a:tcPr marL="11339" marR="11339" marT="7560" marB="756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9CB9C"/>
                    </a:solidFill>
                  </a:tcPr>
                </a:tc>
                <a:tc>
                  <a:txBody>
                    <a:bodyPr/>
                    <a:lstStyle/>
                    <a:p>
                      <a:pPr algn="l" rtl="0" fontAlgn="ctr"/>
                      <a:r>
                        <a:rPr lang="en-US" sz="1400" dirty="0">
                          <a:effectLst/>
                          <a:latin typeface="+mn-lt"/>
                        </a:rPr>
                        <a:t>Goals are short range (e.g., specific coursework); limited history of engagement in long-term projects</a:t>
                      </a:r>
                    </a:p>
                  </a:txBody>
                  <a:tcPr marL="11339" marR="11339" marT="7560" marB="756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9CB9C"/>
                    </a:solidFill>
                  </a:tcPr>
                </a:tc>
                <a:tc>
                  <a:txBody>
                    <a:bodyPr/>
                    <a:lstStyle/>
                    <a:p>
                      <a:pPr algn="ctr" rtl="0" fontAlgn="ctr"/>
                      <a:endParaRPr lang="en-US" sz="1400" dirty="0">
                        <a:effectLst/>
                        <a:latin typeface="+mn-lt"/>
                      </a:endParaRPr>
                    </a:p>
                  </a:txBody>
                  <a:tcPr marL="11339" marR="11339" marT="7560" marB="756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9CB9C"/>
                    </a:solidFill>
                  </a:tcPr>
                </a:tc>
                <a:extLst>
                  <a:ext uri="{0D108BD9-81ED-4DB2-BD59-A6C34878D82A}">
                    <a16:rowId xmlns:a16="http://schemas.microsoft.com/office/drawing/2014/main" val="1090432457"/>
                  </a:ext>
                </a:extLst>
              </a:tr>
            </a:tbl>
          </a:graphicData>
        </a:graphic>
      </p:graphicFrame>
    </p:spTree>
    <p:extLst>
      <p:ext uri="{BB962C8B-B14F-4D97-AF65-F5344CB8AC3E}">
        <p14:creationId xmlns:p14="http://schemas.microsoft.com/office/powerpoint/2010/main" val="16769469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42A8544-485F-4249-A133-DC59FF6639A5}"/>
              </a:ext>
            </a:extLst>
          </p:cNvPr>
          <p:cNvSpPr>
            <a:spLocks noGrp="1"/>
          </p:cNvSpPr>
          <p:nvPr>
            <p:ph type="sldNum" sz="quarter" idx="12"/>
          </p:nvPr>
        </p:nvSpPr>
        <p:spPr/>
        <p:txBody>
          <a:bodyPr/>
          <a:lstStyle/>
          <a:p>
            <a:fld id="{992EB92D-9C59-43DF-AE37-2905C50FA32A}" type="slidenum">
              <a:rPr lang="en-US" smtClean="0"/>
              <a:pPr/>
              <a:t>35</a:t>
            </a:fld>
            <a:endParaRPr lang="en-US"/>
          </a:p>
        </p:txBody>
      </p:sp>
      <p:sp>
        <p:nvSpPr>
          <p:cNvPr id="8" name="Text Placeholder 7">
            <a:extLst>
              <a:ext uri="{FF2B5EF4-FFF2-40B4-BE49-F238E27FC236}">
                <a16:creationId xmlns:a16="http://schemas.microsoft.com/office/drawing/2014/main" id="{35A2BCDA-68D8-284C-A139-4C7E9CEAE3EB}"/>
              </a:ext>
            </a:extLst>
          </p:cNvPr>
          <p:cNvSpPr>
            <a:spLocks noGrp="1"/>
          </p:cNvSpPr>
          <p:nvPr>
            <p:ph type="body" sz="quarter" idx="15"/>
          </p:nvPr>
        </p:nvSpPr>
        <p:spPr>
          <a:xfrm>
            <a:off x="1548607" y="380906"/>
            <a:ext cx="9301162" cy="604761"/>
          </a:xfrm>
        </p:spPr>
        <p:txBody>
          <a:bodyPr>
            <a:noAutofit/>
          </a:bodyPr>
          <a:lstStyle/>
          <a:p>
            <a:r>
              <a:rPr lang="en-US" sz="3200" b="1" dirty="0">
                <a:latin typeface="+mn-lt"/>
              </a:rPr>
              <a:t>Current Research Evidence on Holistic Review</a:t>
            </a:r>
          </a:p>
        </p:txBody>
      </p:sp>
      <p:sp>
        <p:nvSpPr>
          <p:cNvPr id="7" name="Text Placeholder 6"/>
          <p:cNvSpPr>
            <a:spLocks noGrp="1"/>
          </p:cNvSpPr>
          <p:nvPr>
            <p:ph type="body" sz="quarter" idx="16"/>
          </p:nvPr>
        </p:nvSpPr>
        <p:spPr>
          <a:xfrm>
            <a:off x="838200" y="1598613"/>
            <a:ext cx="10721976" cy="5066740"/>
          </a:xfrm>
        </p:spPr>
        <p:txBody>
          <a:bodyPr>
            <a:normAutofit fontScale="92500" lnSpcReduction="20000"/>
          </a:bodyPr>
          <a:lstStyle/>
          <a:p>
            <a:pPr marL="0" indent="0">
              <a:buNone/>
            </a:pPr>
            <a:r>
              <a:rPr lang="en-US" dirty="0"/>
              <a:t>Belasco, </a:t>
            </a:r>
            <a:r>
              <a:rPr lang="en-US" dirty="0" err="1"/>
              <a:t>Rosinger</a:t>
            </a:r>
            <a:r>
              <a:rPr lang="en-US" dirty="0"/>
              <a:t>, Hearn (2015): In 12 lib arts colleges, SAT-optional as a standalone change increased selectivity, but not diversity.</a:t>
            </a:r>
          </a:p>
          <a:p>
            <a:pPr marL="0" indent="0">
              <a:buNone/>
            </a:pPr>
            <a:r>
              <a:rPr lang="en-US" dirty="0" err="1"/>
              <a:t>Syverson</a:t>
            </a:r>
            <a:r>
              <a:rPr lang="en-US" dirty="0"/>
              <a:t>, Franks, Hiss (2018): Test-optional undergrad admissions at 28 institutions</a:t>
            </a:r>
          </a:p>
          <a:p>
            <a:pPr marL="457200" lvl="1" indent="0">
              <a:buNone/>
            </a:pPr>
            <a:r>
              <a:rPr lang="en-US" dirty="0"/>
              <a:t>“...adoption of a well-executed test-optional [undergraduate] admission policy can lead to an increase in overall applications as well as an increase in the representation of URM students” and low-income students, with similar degree completion rates.</a:t>
            </a:r>
            <a:br>
              <a:rPr lang="en-US" dirty="0"/>
            </a:br>
            <a:endParaRPr lang="en-US" dirty="0"/>
          </a:p>
          <a:p>
            <a:pPr marL="0" indent="0">
              <a:buNone/>
            </a:pPr>
            <a:r>
              <a:rPr lang="en-US" dirty="0"/>
              <a:t>Grabowski (2017):  Effects of holistic review in medical admissions</a:t>
            </a:r>
          </a:p>
          <a:p>
            <a:pPr marL="457200" lvl="1" indent="0">
              <a:buNone/>
            </a:pPr>
            <a:r>
              <a:rPr lang="en-US" dirty="0"/>
              <a:t>“Using mission-driven, holistic admissions criteria comprised of applicant attributes and experiences in addition to academic metrics resulted in a more diverse interview pool than using academic metrics alone.”</a:t>
            </a:r>
            <a:br>
              <a:rPr lang="en-US" dirty="0"/>
            </a:br>
            <a:endParaRPr lang="en-US" dirty="0"/>
          </a:p>
          <a:p>
            <a:pPr marL="0" indent="0">
              <a:buNone/>
            </a:pPr>
            <a:r>
              <a:rPr lang="en-US" dirty="0" err="1"/>
              <a:t>Bastedo</a:t>
            </a:r>
            <a:r>
              <a:rPr lang="en-US" dirty="0"/>
              <a:t> et al. (2018): Admissions officers’ views of holistic review </a:t>
            </a:r>
          </a:p>
          <a:p>
            <a:pPr marL="457200" lvl="1" indent="0">
              <a:buNone/>
            </a:pPr>
            <a:r>
              <a:rPr lang="en-US" dirty="0"/>
              <a:t>Those with a ‘whole context’ view of holistic review were 25% more likely to admit a low socioeconomic-status applicant.</a:t>
            </a:r>
          </a:p>
        </p:txBody>
      </p:sp>
    </p:spTree>
    <p:extLst>
      <p:ext uri="{BB962C8B-B14F-4D97-AF65-F5344CB8AC3E}">
        <p14:creationId xmlns:p14="http://schemas.microsoft.com/office/powerpoint/2010/main" val="4808433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2EB92D-9C59-43DF-AE37-2905C50FA32A}" type="slidenum">
              <a:rPr kumimoji="0" lang="en-US" sz="1200" b="0" i="0" u="none" strike="noStrike" kern="1200" cap="none" spc="0" normalizeH="0" baseline="0" noProof="0" smtClean="0">
                <a:ln>
                  <a:noFill/>
                </a:ln>
                <a:solidFill>
                  <a:srgbClr val="000000">
                    <a:tint val="75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srgbClr val="000000">
                  <a:tint val="75000"/>
                </a:srgbClr>
              </a:solidFill>
              <a:effectLst/>
              <a:uLnTx/>
              <a:uFillTx/>
              <a:latin typeface="Calibri"/>
              <a:ea typeface="+mn-ea"/>
              <a:cs typeface="+mn-cs"/>
            </a:endParaRPr>
          </a:p>
        </p:txBody>
      </p:sp>
      <p:sp>
        <p:nvSpPr>
          <p:cNvPr id="8" name="Text Placeholder 7"/>
          <p:cNvSpPr>
            <a:spLocks noGrp="1"/>
          </p:cNvSpPr>
          <p:nvPr>
            <p:ph type="body" sz="quarter" idx="15"/>
          </p:nvPr>
        </p:nvSpPr>
        <p:spPr/>
        <p:txBody>
          <a:bodyPr>
            <a:normAutofit/>
          </a:bodyPr>
          <a:lstStyle/>
          <a:p>
            <a:r>
              <a:rPr lang="en-US" sz="3200" dirty="0"/>
              <a:t>Admissions in Context</a:t>
            </a:r>
          </a:p>
        </p:txBody>
      </p:sp>
      <p:graphicFrame>
        <p:nvGraphicFramePr>
          <p:cNvPr id="6" name="Diagram 5"/>
          <p:cNvGraphicFramePr/>
          <p:nvPr>
            <p:extLst>
              <p:ext uri="{D42A27DB-BD31-4B8C-83A1-F6EECF244321}">
                <p14:modId xmlns:p14="http://schemas.microsoft.com/office/powerpoint/2010/main" val="969232261"/>
              </p:ext>
            </p:extLst>
          </p:nvPr>
        </p:nvGraphicFramePr>
        <p:xfrm>
          <a:off x="4817607" y="958466"/>
          <a:ext cx="6392602" cy="53978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 Placeholder 6"/>
          <p:cNvSpPr>
            <a:spLocks noGrp="1"/>
          </p:cNvSpPr>
          <p:nvPr>
            <p:ph type="body" sz="quarter" idx="13"/>
          </p:nvPr>
        </p:nvSpPr>
        <p:spPr>
          <a:xfrm>
            <a:off x="639830" y="1605788"/>
            <a:ext cx="4244686" cy="4555908"/>
          </a:xfrm>
        </p:spPr>
        <p:txBody>
          <a:bodyPr>
            <a:normAutofit/>
          </a:bodyPr>
          <a:lstStyle/>
          <a:p>
            <a:r>
              <a:rPr lang="en-US" sz="2800" dirty="0"/>
              <a:t>We need to think systemically when we think about improving admissions.</a:t>
            </a:r>
          </a:p>
          <a:p>
            <a:br>
              <a:rPr lang="en-US" sz="2800" dirty="0"/>
            </a:br>
            <a:r>
              <a:rPr lang="en-US" sz="2800" dirty="0"/>
              <a:t>Admissions should be one prong in a multidimensional set of efforts.</a:t>
            </a:r>
          </a:p>
        </p:txBody>
      </p:sp>
    </p:spTree>
    <p:extLst>
      <p:ext uri="{BB962C8B-B14F-4D97-AF65-F5344CB8AC3E}">
        <p14:creationId xmlns:p14="http://schemas.microsoft.com/office/powerpoint/2010/main" val="1732082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FAB2D238-2749-2448-8CF7-5793B4887D45}"/>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graphicEl>
                                              <a:dgm id="{845F6755-F707-1F40-B28F-F8FC8A35DDC5}"/>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graphicEl>
                                              <a:dgm id="{6BBBA4D6-8D4C-AA4E-8F51-596D2DAF5CF2}"/>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graphicEl>
                                              <a:dgm id="{57E5AE2B-97A8-5B47-8A14-96BE6C1F4284}"/>
                                            </p:graphic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graphicEl>
                                              <a:dgm id="{9747D47B-DE27-DB45-B0F7-03ABCA35E47B}"/>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Dgm bld="one"/>
        </p:bldSub>
      </p:bldGraphic>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sz="4000" b="1" dirty="0"/>
              <a:t>Four takeaways</a:t>
            </a:r>
          </a:p>
          <a:p>
            <a:pPr algn="r"/>
            <a:endParaRPr lang="en-US" b="1" dirty="0"/>
          </a:p>
          <a:p>
            <a:r>
              <a:rPr lang="en-US" sz="4000" b="1" dirty="0"/>
              <a:t>To improve admissions, change…</a:t>
            </a:r>
          </a:p>
          <a:p>
            <a:endParaRPr lang="en-US" dirty="0"/>
          </a:p>
        </p:txBody>
      </p:sp>
      <p:sp>
        <p:nvSpPr>
          <p:cNvPr id="3" name="Text Placeholder 2"/>
          <p:cNvSpPr>
            <a:spLocks noGrp="1"/>
          </p:cNvSpPr>
          <p:nvPr>
            <p:ph type="body" sz="quarter" idx="14"/>
          </p:nvPr>
        </p:nvSpPr>
        <p:spPr>
          <a:xfrm>
            <a:off x="8059616" y="701675"/>
            <a:ext cx="4132384" cy="6156325"/>
          </a:xfrm>
        </p:spPr>
        <p:txBody>
          <a:bodyPr>
            <a:normAutofit/>
          </a:bodyPr>
          <a:lstStyle/>
          <a:p>
            <a:pPr marL="742950" indent="-742950" algn="l">
              <a:buFont typeface="+mj-lt"/>
              <a:buAutoNum type="arabicPeriod"/>
            </a:pPr>
            <a:r>
              <a:rPr lang="en-US" sz="3200" dirty="0"/>
              <a:t>Who is doing the evaluating</a:t>
            </a:r>
          </a:p>
          <a:p>
            <a:pPr marL="742950" indent="-742950" algn="l">
              <a:buFont typeface="+mj-lt"/>
              <a:buAutoNum type="arabicPeriod"/>
            </a:pPr>
            <a:r>
              <a:rPr lang="en-US" sz="3200" dirty="0"/>
              <a:t>The criteria and the sequence you consider them</a:t>
            </a:r>
          </a:p>
          <a:p>
            <a:pPr marL="742950" indent="-742950" algn="l">
              <a:buFont typeface="+mj-lt"/>
              <a:buAutoNum type="arabicPeriod"/>
            </a:pPr>
            <a:r>
              <a:rPr lang="en-US" sz="3200" dirty="0"/>
              <a:t>The structure of review – consider a rubric</a:t>
            </a:r>
          </a:p>
          <a:p>
            <a:pPr marL="742950" indent="-742950" algn="l">
              <a:buFont typeface="+mj-lt"/>
              <a:buAutoNum type="arabicPeriod"/>
            </a:pPr>
            <a:r>
              <a:rPr lang="en-US" sz="3200" dirty="0"/>
              <a:t>The mindsets with which you assess information about applicants</a:t>
            </a:r>
          </a:p>
        </p:txBody>
      </p:sp>
    </p:spTree>
    <p:extLst>
      <p:ext uri="{BB962C8B-B14F-4D97-AF65-F5344CB8AC3E}">
        <p14:creationId xmlns:p14="http://schemas.microsoft.com/office/powerpoint/2010/main" val="1447400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a:normAutofit/>
          </a:bodyPr>
          <a:lstStyle/>
          <a:p>
            <a:r>
              <a:rPr lang="en-US" sz="4800" b="1" dirty="0"/>
              <a:t>Thank you!</a:t>
            </a:r>
          </a:p>
        </p:txBody>
      </p:sp>
    </p:spTree>
    <p:extLst>
      <p:ext uri="{BB962C8B-B14F-4D97-AF65-F5344CB8AC3E}">
        <p14:creationId xmlns:p14="http://schemas.microsoft.com/office/powerpoint/2010/main" val="13131551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2EB92D-9C59-43DF-AE37-2905C50FA32A}" type="slidenum">
              <a:rPr kumimoji="0" lang="en-US" sz="1200" b="0" i="0" u="none" strike="noStrike" kern="1200" cap="none" spc="0" normalizeH="0" baseline="0" noProof="0" smtClean="0">
                <a:ln>
                  <a:noFill/>
                </a:ln>
                <a:solidFill>
                  <a:srgbClr val="000000">
                    <a:tint val="75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srgbClr val="000000">
                  <a:tint val="75000"/>
                </a:srgbClr>
              </a:solidFill>
              <a:effectLst/>
              <a:uLnTx/>
              <a:uFillTx/>
              <a:latin typeface="Calibri"/>
              <a:ea typeface="+mn-ea"/>
              <a:cs typeface="+mn-cs"/>
            </a:endParaRPr>
          </a:p>
        </p:txBody>
      </p:sp>
      <p:sp>
        <p:nvSpPr>
          <p:cNvPr id="5" name="Text Placeholder 4"/>
          <p:cNvSpPr>
            <a:spLocks noGrp="1"/>
          </p:cNvSpPr>
          <p:nvPr>
            <p:ph type="body" sz="quarter" idx="13"/>
          </p:nvPr>
        </p:nvSpPr>
        <p:spPr>
          <a:xfrm>
            <a:off x="639830" y="1605788"/>
            <a:ext cx="7262766" cy="4555908"/>
          </a:xfrm>
          <a:ln w="28575">
            <a:solidFill>
              <a:schemeClr val="bg1"/>
            </a:solidFill>
          </a:ln>
        </p:spPr>
        <p:txBody>
          <a:bodyPr>
            <a:normAutofit/>
          </a:bodyPr>
          <a:lstStyle/>
          <a:p>
            <a:r>
              <a:rPr lang="en-US" sz="2400" b="1" dirty="0"/>
              <a:t>Research Questions: </a:t>
            </a:r>
          </a:p>
          <a:p>
            <a:pPr marL="342900" indent="-342900">
              <a:buFont typeface="Wingdings" panose="05000000000000000000" pitchFamily="2" charset="2"/>
              <a:buChar char="§"/>
            </a:pPr>
            <a:r>
              <a:rPr lang="en-US" dirty="0"/>
              <a:t>How do faculty individually judge &amp; collectively select applicants to highly ranked Ph.D. programs?</a:t>
            </a:r>
          </a:p>
          <a:p>
            <a:pPr marL="342900" indent="-342900">
              <a:buFont typeface="Wingdings" panose="05000000000000000000" pitchFamily="2" charset="2"/>
              <a:buChar char="§"/>
            </a:pPr>
            <a:r>
              <a:rPr lang="en-US" dirty="0"/>
              <a:t>What assumptions about merit guide faculty judgment?</a:t>
            </a:r>
          </a:p>
          <a:p>
            <a:pPr marL="342900" indent="-342900">
              <a:buFont typeface="Wingdings" panose="05000000000000000000" pitchFamily="2" charset="2"/>
              <a:buChar char="§"/>
            </a:pPr>
            <a:r>
              <a:rPr lang="en-US" dirty="0"/>
              <a:t>How do disciplinary norms shape faculty judgment?</a:t>
            </a:r>
          </a:p>
          <a:p>
            <a:pPr marL="342900" indent="-342900">
              <a:buFont typeface="Wingdings" panose="05000000000000000000" pitchFamily="2" charset="2"/>
              <a:buChar char="§"/>
            </a:pPr>
            <a:endParaRPr lang="en-US" dirty="0"/>
          </a:p>
          <a:p>
            <a:r>
              <a:rPr lang="en-US" sz="2400" b="1" dirty="0"/>
              <a:t>Comparative ethnographic case study:</a:t>
            </a:r>
          </a:p>
          <a:p>
            <a:pPr marL="342900" indent="-342900">
              <a:buFont typeface="Wingdings" panose="05000000000000000000" pitchFamily="2" charset="2"/>
              <a:buChar char="§"/>
            </a:pPr>
            <a:r>
              <a:rPr lang="en-US" dirty="0"/>
              <a:t>10 highly ranked PhD programs in 9 fields and 3 public &amp; private universities</a:t>
            </a:r>
          </a:p>
          <a:p>
            <a:pPr marL="342900" indent="-342900">
              <a:buFont typeface="Wingdings" panose="05000000000000000000" pitchFamily="2" charset="2"/>
              <a:buChar char="§"/>
            </a:pPr>
            <a:r>
              <a:rPr lang="en-US" dirty="0"/>
              <a:t>85 interviews with professors &amp; a few graduate students</a:t>
            </a:r>
          </a:p>
          <a:p>
            <a:pPr marL="342900" indent="-342900">
              <a:buFont typeface="Wingdings" panose="05000000000000000000" pitchFamily="2" charset="2"/>
              <a:buChar char="§"/>
            </a:pPr>
            <a:r>
              <a:rPr lang="en-US" dirty="0"/>
              <a:t>22 hours of admissions meeting observations in six of the programs</a:t>
            </a:r>
          </a:p>
          <a:p>
            <a:endParaRPr lang="en-US" dirty="0"/>
          </a:p>
        </p:txBody>
      </p:sp>
      <p:sp>
        <p:nvSpPr>
          <p:cNvPr id="6" name="Text Placeholder 5"/>
          <p:cNvSpPr>
            <a:spLocks noGrp="1"/>
          </p:cNvSpPr>
          <p:nvPr>
            <p:ph type="body" sz="quarter" idx="15"/>
          </p:nvPr>
        </p:nvSpPr>
        <p:spPr/>
        <p:txBody>
          <a:bodyPr>
            <a:normAutofit/>
          </a:bodyPr>
          <a:lstStyle/>
          <a:p>
            <a:r>
              <a:rPr lang="en-US" sz="3200" i="1" dirty="0"/>
              <a:t>Inside Graduate Admissions</a:t>
            </a:r>
          </a:p>
        </p:txBody>
      </p:sp>
      <p:pic>
        <p:nvPicPr>
          <p:cNvPr id="7" name="Picture 6" descr="Inside Graduate Admissions.jpg"/>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8300080" y="1345406"/>
            <a:ext cx="3271724" cy="4925291"/>
          </a:xfrm>
          <a:prstGeom prst="rect">
            <a:avLst/>
          </a:prstGeom>
          <a:effectLst>
            <a:outerShdw blurRad="50800" dist="38100" dir="2700000" algn="tl" rotWithShape="0">
              <a:prstClr val="black">
                <a:alpha val="40000"/>
              </a:prstClr>
            </a:outerShdw>
          </a:effectLst>
        </p:spPr>
      </p:pic>
      <p:sp>
        <p:nvSpPr>
          <p:cNvPr id="9" name="Footer Placeholder 67">
            <a:extLst>
              <a:ext uri="{FF2B5EF4-FFF2-40B4-BE49-F238E27FC236}">
                <a16:creationId xmlns:a16="http://schemas.microsoft.com/office/drawing/2014/main" id="{D3E5EB90-EB28-44D7-B2C5-976EF225AEB5}"/>
              </a:ext>
            </a:extLst>
          </p:cNvPr>
          <p:cNvSpPr txBox="1">
            <a:spLocks/>
          </p:cNvSpPr>
          <p:nvPr/>
        </p:nvSpPr>
        <p:spPr>
          <a:xfrm>
            <a:off x="-375725" y="6538912"/>
            <a:ext cx="2427849"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000000">
                    <a:tint val="75000"/>
                  </a:srgbClr>
                </a:solidFill>
                <a:effectLst/>
                <a:uLnTx/>
                <a:uFillTx/>
                <a:latin typeface="Calibri"/>
                <a:ea typeface="+mn-ea"/>
                <a:cs typeface="+mn-cs"/>
              </a:rPr>
              <a:t>Copyright 2018, JRP &amp; CWM</a:t>
            </a:r>
            <a:endParaRPr kumimoji="0" lang="en-US" sz="1050" b="0" i="0" u="none" strike="noStrike" kern="1200" cap="none" spc="0" normalizeH="0" baseline="0" noProof="0" dirty="0">
              <a:ln>
                <a:noFill/>
              </a:ln>
              <a:solidFill>
                <a:srgbClr val="000000">
                  <a:tint val="75000"/>
                </a:srgbClr>
              </a:solidFill>
              <a:effectLst/>
              <a:uLnTx/>
              <a:uFillTx/>
              <a:latin typeface="Calibri"/>
              <a:ea typeface="+mn-ea"/>
              <a:cs typeface="+mn-cs"/>
            </a:endParaRPr>
          </a:p>
        </p:txBody>
      </p:sp>
      <p:sp>
        <p:nvSpPr>
          <p:cNvPr id="10" name="Rectangle 9">
            <a:extLst>
              <a:ext uri="{FF2B5EF4-FFF2-40B4-BE49-F238E27FC236}">
                <a16:creationId xmlns:a16="http://schemas.microsoft.com/office/drawing/2014/main" id="{CF18DEDE-9089-4460-B270-642DA87A47D7}"/>
              </a:ext>
            </a:extLst>
          </p:cNvPr>
          <p:cNvSpPr/>
          <p:nvPr/>
        </p:nvSpPr>
        <p:spPr>
          <a:xfrm>
            <a:off x="1" y="6583680"/>
            <a:ext cx="12192000" cy="274320"/>
          </a:xfrm>
          <a:prstGeom prst="rect">
            <a:avLst/>
          </a:prstGeom>
          <a:solidFill>
            <a:srgbClr val="AD5C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err="1">
                <a:latin typeface="Calibri" panose="020F0502020204030204" pitchFamily="34" charset="0"/>
                <a:ea typeface="Calibri" charset="0"/>
                <a:cs typeface="Calibri" panose="020F0502020204030204" pitchFamily="34" charset="0"/>
              </a:rPr>
              <a:t>Posselt</a:t>
            </a:r>
            <a:r>
              <a:rPr lang="en-US" dirty="0">
                <a:latin typeface="Calibri" panose="020F0502020204030204" pitchFamily="34" charset="0"/>
                <a:ea typeface="Calibri" charset="0"/>
                <a:cs typeface="Calibri" panose="020F0502020204030204" pitchFamily="34" charset="0"/>
              </a:rPr>
              <a:t> (2016)</a:t>
            </a:r>
          </a:p>
        </p:txBody>
      </p:sp>
    </p:spTree>
    <p:extLst>
      <p:ext uri="{BB962C8B-B14F-4D97-AF65-F5344CB8AC3E}">
        <p14:creationId xmlns:p14="http://schemas.microsoft.com/office/powerpoint/2010/main" val="38923345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2EB92D-9C59-43DF-AE37-2905C50FA32A}" type="slidenum">
              <a:rPr kumimoji="0" lang="en-US" sz="1200" b="0" i="0" u="none" strike="noStrike" kern="1200" cap="none" spc="0" normalizeH="0" baseline="0" noProof="0" smtClean="0">
                <a:ln>
                  <a:noFill/>
                </a:ln>
                <a:solidFill>
                  <a:srgbClr val="000000">
                    <a:tint val="75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srgbClr val="000000">
                  <a:tint val="75000"/>
                </a:srgbClr>
              </a:solidFill>
              <a:effectLst/>
              <a:uLnTx/>
              <a:uFillTx/>
              <a:latin typeface="Calibri"/>
              <a:ea typeface="+mn-ea"/>
              <a:cs typeface="+mn-cs"/>
            </a:endParaRPr>
          </a:p>
        </p:txBody>
      </p:sp>
      <p:sp>
        <p:nvSpPr>
          <p:cNvPr id="7" name="Text Placeholder 6"/>
          <p:cNvSpPr>
            <a:spLocks noGrp="1"/>
          </p:cNvSpPr>
          <p:nvPr>
            <p:ph type="body" sz="quarter" idx="15"/>
          </p:nvPr>
        </p:nvSpPr>
        <p:spPr/>
        <p:txBody>
          <a:bodyPr>
            <a:noAutofit/>
          </a:bodyPr>
          <a:lstStyle/>
          <a:p>
            <a:r>
              <a:rPr lang="en-US" sz="3200" dirty="0"/>
              <a:t>Programs Studied</a:t>
            </a:r>
          </a:p>
        </p:txBody>
      </p:sp>
      <p:graphicFrame>
        <p:nvGraphicFramePr>
          <p:cNvPr id="8" name="Table 7"/>
          <p:cNvGraphicFramePr>
            <a:graphicFrameLocks noGrp="1"/>
          </p:cNvGraphicFramePr>
          <p:nvPr/>
        </p:nvGraphicFramePr>
        <p:xfrm>
          <a:off x="1445419" y="1550336"/>
          <a:ext cx="9658439" cy="4386008"/>
        </p:xfrm>
        <a:graphic>
          <a:graphicData uri="http://schemas.openxmlformats.org/drawingml/2006/table">
            <a:tbl>
              <a:tblPr firstRow="1" bandRow="1">
                <a:tableStyleId>{6E25E649-3F16-4E02-A733-19D2CDBF48F0}</a:tableStyleId>
              </a:tblPr>
              <a:tblGrid>
                <a:gridCol w="2681127">
                  <a:extLst>
                    <a:ext uri="{9D8B030D-6E8A-4147-A177-3AD203B41FA5}">
                      <a16:colId xmlns:a16="http://schemas.microsoft.com/office/drawing/2014/main" val="20000"/>
                    </a:ext>
                  </a:extLst>
                </a:gridCol>
                <a:gridCol w="2291725">
                  <a:extLst>
                    <a:ext uri="{9D8B030D-6E8A-4147-A177-3AD203B41FA5}">
                      <a16:colId xmlns:a16="http://schemas.microsoft.com/office/drawing/2014/main" val="20001"/>
                    </a:ext>
                  </a:extLst>
                </a:gridCol>
                <a:gridCol w="2259807">
                  <a:extLst>
                    <a:ext uri="{9D8B030D-6E8A-4147-A177-3AD203B41FA5}">
                      <a16:colId xmlns:a16="http://schemas.microsoft.com/office/drawing/2014/main" val="20002"/>
                    </a:ext>
                  </a:extLst>
                </a:gridCol>
                <a:gridCol w="2425780">
                  <a:extLst>
                    <a:ext uri="{9D8B030D-6E8A-4147-A177-3AD203B41FA5}">
                      <a16:colId xmlns:a16="http://schemas.microsoft.com/office/drawing/2014/main" val="20003"/>
                    </a:ext>
                  </a:extLst>
                </a:gridCol>
              </a:tblGrid>
              <a:tr h="1050064">
                <a:tc>
                  <a:txBody>
                    <a:bodyPr/>
                    <a:lstStyle/>
                    <a:p>
                      <a:pPr algn="ctr"/>
                      <a:endParaRPr lang="en-US" sz="2400" b="0" dirty="0">
                        <a:solidFill>
                          <a:schemeClr val="bg1"/>
                        </a:solidFill>
                        <a:latin typeface="+mn-lt"/>
                        <a:cs typeface="Calibri"/>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a:solidFill>
                            <a:schemeClr val="bg1"/>
                          </a:solidFill>
                        </a:rPr>
                        <a:t>Humanities</a:t>
                      </a:r>
                      <a:endParaRPr lang="en-US" sz="2400" dirty="0">
                        <a:solidFill>
                          <a:schemeClr val="bg1"/>
                        </a:solidFill>
                        <a:latin typeface="+mn-lt"/>
                        <a:cs typeface="Calibri"/>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a:t>Social Sciences</a:t>
                      </a:r>
                      <a:endParaRPr lang="en-US" sz="2400" dirty="0">
                        <a:solidFill>
                          <a:srgbClr val="000000"/>
                        </a:solidFill>
                        <a:latin typeface="+mn-lt"/>
                        <a:cs typeface="Calibri"/>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a:t>Natural Sciences</a:t>
                      </a:r>
                      <a:endParaRPr lang="en-US" sz="2400" dirty="0">
                        <a:solidFill>
                          <a:srgbClr val="000000"/>
                        </a:solidFill>
                        <a:latin typeface="+mn-lt"/>
                        <a:cs typeface="Calibri"/>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050064">
                <a:tc>
                  <a:txBody>
                    <a:bodyPr/>
                    <a:lstStyle/>
                    <a:p>
                      <a:pPr algn="ctr"/>
                      <a:r>
                        <a:rPr lang="en-US" sz="2400" b="1" dirty="0"/>
                        <a:t>High Consensus</a:t>
                      </a:r>
                      <a:endParaRPr lang="en-US" sz="2400" b="1" dirty="0">
                        <a:solidFill>
                          <a:srgbClr val="000000"/>
                        </a:solidFill>
                        <a:latin typeface="+mn-lt"/>
                        <a:cs typeface="Calibri"/>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a:t>Philosophy </a:t>
                      </a:r>
                      <a:br>
                        <a:rPr lang="en-US" sz="2400" dirty="0"/>
                      </a:br>
                      <a:r>
                        <a:rPr lang="en-US" sz="2400" dirty="0"/>
                        <a:t>(2</a:t>
                      </a:r>
                      <a:r>
                        <a:rPr lang="en-US" sz="2400" baseline="0" dirty="0"/>
                        <a:t> programs)</a:t>
                      </a:r>
                      <a:endParaRPr lang="en-US" sz="2400" dirty="0">
                        <a:latin typeface="+mn-lt"/>
                        <a:cs typeface="Calibri"/>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a:t>Economics</a:t>
                      </a:r>
                      <a:endParaRPr lang="en-US" sz="2400" dirty="0">
                        <a:latin typeface="+mn-lt"/>
                        <a:cs typeface="Calibri"/>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a:t>Physics</a:t>
                      </a:r>
                      <a:endParaRPr lang="en-US" sz="2400" dirty="0">
                        <a:latin typeface="+mn-lt"/>
                        <a:cs typeface="Calibri"/>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050064">
                <a:tc>
                  <a:txBody>
                    <a:bodyPr/>
                    <a:lstStyle/>
                    <a:p>
                      <a:pPr algn="ctr"/>
                      <a:r>
                        <a:rPr lang="en-US" sz="2400" b="1" dirty="0"/>
                        <a:t>Moderate Consensus</a:t>
                      </a:r>
                      <a:endParaRPr lang="en-US" sz="2400" b="1" dirty="0">
                        <a:solidFill>
                          <a:srgbClr val="000000"/>
                        </a:solidFill>
                        <a:latin typeface="+mn-lt"/>
                        <a:cs typeface="Calibri"/>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a:t>Classics</a:t>
                      </a:r>
                      <a:endParaRPr lang="en-US" sz="2400" dirty="0">
                        <a:latin typeface="+mn-lt"/>
                        <a:cs typeface="Calibri"/>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a:t>Sociology</a:t>
                      </a:r>
                      <a:endParaRPr lang="en-US" sz="2400" dirty="0">
                        <a:latin typeface="+mn-lt"/>
                        <a:cs typeface="Calibri"/>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a:t>Astrophysics</a:t>
                      </a:r>
                      <a:endParaRPr lang="en-US" sz="2400" dirty="0">
                        <a:latin typeface="+mn-lt"/>
                        <a:cs typeface="Calibri"/>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235816">
                <a:tc>
                  <a:txBody>
                    <a:bodyPr/>
                    <a:lstStyle/>
                    <a:p>
                      <a:pPr algn="ctr"/>
                      <a:r>
                        <a:rPr lang="en-US" sz="2400" b="1" dirty="0"/>
                        <a:t>Low Consensus</a:t>
                      </a:r>
                      <a:endParaRPr lang="en-US" sz="2400" b="1" dirty="0">
                        <a:solidFill>
                          <a:srgbClr val="000000"/>
                        </a:solidFill>
                        <a:latin typeface="+mn-lt"/>
                        <a:cs typeface="Calibri"/>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dirty="0"/>
                        <a:t>Linguistics</a:t>
                      </a:r>
                      <a:endParaRPr lang="en-US" sz="2400" dirty="0">
                        <a:latin typeface="+mn-lt"/>
                        <a:cs typeface="Calibri"/>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dirty="0"/>
                        <a:t>Political Science</a:t>
                      </a:r>
                      <a:endParaRPr lang="en-US" sz="2400" dirty="0">
                        <a:latin typeface="+mn-lt"/>
                        <a:cs typeface="Calibri"/>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a:t>Biology</a:t>
                      </a:r>
                      <a:endParaRPr lang="en-US" sz="2400" dirty="0">
                        <a:latin typeface="+mn-lt"/>
                        <a:cs typeface="Calibri"/>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1332837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Freeform 3"/>
          <p:cNvSpPr/>
          <p:nvPr/>
        </p:nvSpPr>
        <p:spPr>
          <a:xfrm>
            <a:off x="5409288" y="256032"/>
            <a:ext cx="2969145" cy="2969145"/>
          </a:xfrm>
          <a:custGeom>
            <a:avLst/>
            <a:gdLst>
              <a:gd name="connsiteX0" fmla="*/ 0 w 2969145"/>
              <a:gd name="connsiteY0" fmla="*/ 2969145 h 2969145"/>
              <a:gd name="connsiteX1" fmla="*/ 1484573 w 2969145"/>
              <a:gd name="connsiteY1" fmla="*/ 0 h 2969145"/>
              <a:gd name="connsiteX2" fmla="*/ 2969145 w 2969145"/>
              <a:gd name="connsiteY2" fmla="*/ 2969145 h 2969145"/>
              <a:gd name="connsiteX3" fmla="*/ 0 w 2969145"/>
              <a:gd name="connsiteY3" fmla="*/ 2969145 h 2969145"/>
            </a:gdLst>
            <a:ahLst/>
            <a:cxnLst>
              <a:cxn ang="0">
                <a:pos x="connsiteX0" y="connsiteY0"/>
              </a:cxn>
              <a:cxn ang="0">
                <a:pos x="connsiteX1" y="connsiteY1"/>
              </a:cxn>
              <a:cxn ang="0">
                <a:pos x="connsiteX2" y="connsiteY2"/>
              </a:cxn>
              <a:cxn ang="0">
                <a:pos x="connsiteX3" y="connsiteY3"/>
              </a:cxn>
            </a:cxnLst>
            <a:rect l="l" t="t" r="r" b="b"/>
            <a:pathLst>
              <a:path w="2969145" h="2969145">
                <a:moveTo>
                  <a:pt x="0" y="2969145"/>
                </a:moveTo>
                <a:lnTo>
                  <a:pt x="1484573" y="0"/>
                </a:lnTo>
                <a:lnTo>
                  <a:pt x="2969145" y="2969145"/>
                </a:lnTo>
                <a:lnTo>
                  <a:pt x="0" y="296914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18486" tIns="1560773" rIns="818486" bIns="76200" numCol="1" spcCol="1270" anchor="ctr" anchorCtr="0">
            <a:noAutofit/>
          </a:bodyPr>
          <a:lstStyle/>
          <a:p>
            <a:pPr lvl="0" algn="ctr" defTabSz="889000">
              <a:lnSpc>
                <a:spcPct val="90000"/>
              </a:lnSpc>
              <a:spcBef>
                <a:spcPct val="0"/>
              </a:spcBef>
              <a:spcAft>
                <a:spcPct val="35000"/>
              </a:spcAft>
            </a:pPr>
            <a:r>
              <a:rPr lang="en-US" sz="2000" kern="1200" dirty="0"/>
              <a:t>Ambivalence to Change</a:t>
            </a:r>
          </a:p>
        </p:txBody>
      </p:sp>
      <p:sp>
        <p:nvSpPr>
          <p:cNvPr id="5" name="Freeform 4"/>
          <p:cNvSpPr/>
          <p:nvPr/>
        </p:nvSpPr>
        <p:spPr>
          <a:xfrm>
            <a:off x="3924715" y="3225177"/>
            <a:ext cx="2969145" cy="2969145"/>
          </a:xfrm>
          <a:custGeom>
            <a:avLst/>
            <a:gdLst>
              <a:gd name="connsiteX0" fmla="*/ 0 w 2969145"/>
              <a:gd name="connsiteY0" fmla="*/ 2969145 h 2969145"/>
              <a:gd name="connsiteX1" fmla="*/ 1484573 w 2969145"/>
              <a:gd name="connsiteY1" fmla="*/ 0 h 2969145"/>
              <a:gd name="connsiteX2" fmla="*/ 2969145 w 2969145"/>
              <a:gd name="connsiteY2" fmla="*/ 2969145 h 2969145"/>
              <a:gd name="connsiteX3" fmla="*/ 0 w 2969145"/>
              <a:gd name="connsiteY3" fmla="*/ 2969145 h 2969145"/>
            </a:gdLst>
            <a:ahLst/>
            <a:cxnLst>
              <a:cxn ang="0">
                <a:pos x="connsiteX0" y="connsiteY0"/>
              </a:cxn>
              <a:cxn ang="0">
                <a:pos x="connsiteX1" y="connsiteY1"/>
              </a:cxn>
              <a:cxn ang="0">
                <a:pos x="connsiteX2" y="connsiteY2"/>
              </a:cxn>
              <a:cxn ang="0">
                <a:pos x="connsiteX3" y="connsiteY3"/>
              </a:cxn>
            </a:cxnLst>
            <a:rect l="l" t="t" r="r" b="b"/>
            <a:pathLst>
              <a:path w="2969145" h="2969145">
                <a:moveTo>
                  <a:pt x="0" y="2969145"/>
                </a:moveTo>
                <a:lnTo>
                  <a:pt x="1484573" y="0"/>
                </a:lnTo>
                <a:lnTo>
                  <a:pt x="2969145" y="2969145"/>
                </a:lnTo>
                <a:lnTo>
                  <a:pt x="0" y="296914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18486" tIns="1560773" rIns="818486" bIns="76200" numCol="1" spcCol="1270" anchor="ctr" anchorCtr="0">
            <a:noAutofit/>
          </a:bodyPr>
          <a:lstStyle/>
          <a:p>
            <a:pPr lvl="0" algn="ctr" defTabSz="889000">
              <a:lnSpc>
                <a:spcPct val="90000"/>
              </a:lnSpc>
              <a:spcBef>
                <a:spcPct val="0"/>
              </a:spcBef>
              <a:spcAft>
                <a:spcPct val="35000"/>
              </a:spcAft>
            </a:pPr>
            <a:r>
              <a:rPr lang="en-US" sz="2000" kern="1200" dirty="0"/>
              <a:t>Admissions Criteria</a:t>
            </a:r>
          </a:p>
        </p:txBody>
      </p:sp>
      <p:sp>
        <p:nvSpPr>
          <p:cNvPr id="6" name="Freeform 5"/>
          <p:cNvSpPr/>
          <p:nvPr/>
        </p:nvSpPr>
        <p:spPr>
          <a:xfrm>
            <a:off x="5409288" y="3225176"/>
            <a:ext cx="2969146" cy="2969146"/>
          </a:xfrm>
          <a:custGeom>
            <a:avLst/>
            <a:gdLst>
              <a:gd name="connsiteX0" fmla="*/ 0 w 2969145"/>
              <a:gd name="connsiteY0" fmla="*/ 2969145 h 2969145"/>
              <a:gd name="connsiteX1" fmla="*/ 1484573 w 2969145"/>
              <a:gd name="connsiteY1" fmla="*/ 0 h 2969145"/>
              <a:gd name="connsiteX2" fmla="*/ 2969145 w 2969145"/>
              <a:gd name="connsiteY2" fmla="*/ 2969145 h 2969145"/>
              <a:gd name="connsiteX3" fmla="*/ 0 w 2969145"/>
              <a:gd name="connsiteY3" fmla="*/ 2969145 h 2969145"/>
            </a:gdLst>
            <a:ahLst/>
            <a:cxnLst>
              <a:cxn ang="0">
                <a:pos x="connsiteX0" y="connsiteY0"/>
              </a:cxn>
              <a:cxn ang="0">
                <a:pos x="connsiteX1" y="connsiteY1"/>
              </a:cxn>
              <a:cxn ang="0">
                <a:pos x="connsiteX2" y="connsiteY2"/>
              </a:cxn>
              <a:cxn ang="0">
                <a:pos x="connsiteX3" y="connsiteY3"/>
              </a:cxn>
            </a:cxnLst>
            <a:rect l="l" t="t" r="r" b="b"/>
            <a:pathLst>
              <a:path w="2969145" h="2969145">
                <a:moveTo>
                  <a:pt x="2969145" y="0"/>
                </a:moveTo>
                <a:lnTo>
                  <a:pt x="1484572" y="2969145"/>
                </a:lnTo>
                <a:lnTo>
                  <a:pt x="0" y="0"/>
                </a:lnTo>
                <a:lnTo>
                  <a:pt x="2969145"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18486" tIns="76200" rIns="818487" bIns="1560773" numCol="1" spcCol="1270" anchor="ctr" anchorCtr="0">
            <a:noAutofit/>
          </a:bodyPr>
          <a:lstStyle/>
          <a:p>
            <a:pPr lvl="0" algn="ctr" defTabSz="889000">
              <a:lnSpc>
                <a:spcPct val="90000"/>
              </a:lnSpc>
              <a:spcBef>
                <a:spcPct val="0"/>
              </a:spcBef>
              <a:spcAft>
                <a:spcPct val="35000"/>
              </a:spcAft>
            </a:pPr>
            <a:r>
              <a:rPr lang="en-US" sz="2000" kern="1200" dirty="0"/>
              <a:t>Disciplinary Cultures</a:t>
            </a:r>
          </a:p>
        </p:txBody>
      </p:sp>
      <p:sp>
        <p:nvSpPr>
          <p:cNvPr id="7" name="Freeform 6"/>
          <p:cNvSpPr/>
          <p:nvPr/>
        </p:nvSpPr>
        <p:spPr>
          <a:xfrm>
            <a:off x="6893861" y="3225177"/>
            <a:ext cx="2969145" cy="2969145"/>
          </a:xfrm>
          <a:custGeom>
            <a:avLst/>
            <a:gdLst>
              <a:gd name="connsiteX0" fmla="*/ 0 w 2969145"/>
              <a:gd name="connsiteY0" fmla="*/ 2969145 h 2969145"/>
              <a:gd name="connsiteX1" fmla="*/ 1484573 w 2969145"/>
              <a:gd name="connsiteY1" fmla="*/ 0 h 2969145"/>
              <a:gd name="connsiteX2" fmla="*/ 2969145 w 2969145"/>
              <a:gd name="connsiteY2" fmla="*/ 2969145 h 2969145"/>
              <a:gd name="connsiteX3" fmla="*/ 0 w 2969145"/>
              <a:gd name="connsiteY3" fmla="*/ 2969145 h 2969145"/>
            </a:gdLst>
            <a:ahLst/>
            <a:cxnLst>
              <a:cxn ang="0">
                <a:pos x="connsiteX0" y="connsiteY0"/>
              </a:cxn>
              <a:cxn ang="0">
                <a:pos x="connsiteX1" y="connsiteY1"/>
              </a:cxn>
              <a:cxn ang="0">
                <a:pos x="connsiteX2" y="connsiteY2"/>
              </a:cxn>
              <a:cxn ang="0">
                <a:pos x="connsiteX3" y="connsiteY3"/>
              </a:cxn>
            </a:cxnLst>
            <a:rect l="l" t="t" r="r" b="b"/>
            <a:pathLst>
              <a:path w="2969145" h="2969145">
                <a:moveTo>
                  <a:pt x="0" y="2969145"/>
                </a:moveTo>
                <a:lnTo>
                  <a:pt x="1484573" y="0"/>
                </a:lnTo>
                <a:lnTo>
                  <a:pt x="2969145" y="2969145"/>
                </a:lnTo>
                <a:lnTo>
                  <a:pt x="0" y="296914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18486" tIns="1560773" rIns="818486" bIns="76200" numCol="1" spcCol="1270" anchor="ctr" anchorCtr="0">
            <a:noAutofit/>
          </a:bodyPr>
          <a:lstStyle/>
          <a:p>
            <a:pPr lvl="0" algn="ctr" defTabSz="889000">
              <a:lnSpc>
                <a:spcPct val="90000"/>
              </a:lnSpc>
              <a:spcBef>
                <a:spcPct val="0"/>
              </a:spcBef>
              <a:spcAft>
                <a:spcPct val="35000"/>
              </a:spcAft>
            </a:pPr>
            <a:r>
              <a:rPr lang="en-US" sz="2000" kern="1200" dirty="0"/>
              <a:t>Admissions Processes</a:t>
            </a:r>
          </a:p>
        </p:txBody>
      </p:sp>
      <p:sp>
        <p:nvSpPr>
          <p:cNvPr id="3" name="Rectangle 2">
            <a:extLst>
              <a:ext uri="{FF2B5EF4-FFF2-40B4-BE49-F238E27FC236}">
                <a16:creationId xmlns:a16="http://schemas.microsoft.com/office/drawing/2014/main" id="{56AFEC9C-F625-E34F-9BDC-4FBEE1DAE493}"/>
              </a:ext>
            </a:extLst>
          </p:cNvPr>
          <p:cNvSpPr/>
          <p:nvPr/>
        </p:nvSpPr>
        <p:spPr>
          <a:xfrm>
            <a:off x="800795" y="1262572"/>
            <a:ext cx="3852472" cy="255454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Calibri"/>
                <a:ea typeface="+mn-ea"/>
                <a:cs typeface="Arial"/>
              </a:rPr>
              <a:t>Evaluative cultures explain tensions between how we define merit &amp; value diversity. </a:t>
            </a:r>
            <a:endParaRPr kumimoji="0" lang="en-US" sz="32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524688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2EB92D-9C59-43DF-AE37-2905C50FA32A}" type="slidenum">
              <a:rPr kumimoji="0" lang="en-US" sz="1200" b="0" i="0" u="none" strike="noStrike" kern="1200" cap="none" spc="0" normalizeH="0" baseline="0" noProof="0" smtClean="0">
                <a:ln>
                  <a:noFill/>
                </a:ln>
                <a:solidFill>
                  <a:srgbClr val="000000">
                    <a:tint val="75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srgbClr val="000000">
                  <a:tint val="75000"/>
                </a:srgbClr>
              </a:solidFill>
              <a:effectLst/>
              <a:uLnTx/>
              <a:uFillTx/>
              <a:latin typeface="Calibri"/>
              <a:ea typeface="+mn-ea"/>
              <a:cs typeface="+mn-cs"/>
            </a:endParaRPr>
          </a:p>
        </p:txBody>
      </p:sp>
      <p:sp>
        <p:nvSpPr>
          <p:cNvPr id="6" name="Text Placeholder 5"/>
          <p:cNvSpPr>
            <a:spLocks noGrp="1"/>
          </p:cNvSpPr>
          <p:nvPr>
            <p:ph type="body" sz="quarter" idx="15"/>
          </p:nvPr>
        </p:nvSpPr>
        <p:spPr/>
        <p:txBody>
          <a:bodyPr>
            <a:noAutofit/>
          </a:bodyPr>
          <a:lstStyle/>
          <a:p>
            <a:r>
              <a:rPr lang="en-US" sz="3200" dirty="0"/>
              <a:t>Multi-tiered Review</a:t>
            </a:r>
          </a:p>
        </p:txBody>
      </p:sp>
      <p:graphicFrame>
        <p:nvGraphicFramePr>
          <p:cNvPr id="24" name="Table 23">
            <a:extLst>
              <a:ext uri="{FF2B5EF4-FFF2-40B4-BE49-F238E27FC236}">
                <a16:creationId xmlns:a16="http://schemas.microsoft.com/office/drawing/2014/main" id="{561ABC50-4C4B-4443-B300-20C7C44FF73D}"/>
              </a:ext>
            </a:extLst>
          </p:cNvPr>
          <p:cNvGraphicFramePr>
            <a:graphicFrameLocks noGrp="1"/>
          </p:cNvGraphicFramePr>
          <p:nvPr>
            <p:extLst>
              <p:ext uri="{D42A27DB-BD31-4B8C-83A1-F6EECF244321}">
                <p14:modId xmlns:p14="http://schemas.microsoft.com/office/powerpoint/2010/main" val="3600557889"/>
              </p:ext>
            </p:extLst>
          </p:nvPr>
        </p:nvGraphicFramePr>
        <p:xfrm>
          <a:off x="1600200" y="1831551"/>
          <a:ext cx="9017000" cy="3805609"/>
        </p:xfrm>
        <a:graphic>
          <a:graphicData uri="http://schemas.openxmlformats.org/drawingml/2006/table">
            <a:tbl>
              <a:tblPr firstRow="1" bandRow="1">
                <a:tableStyleId>{EB344D84-9AFB-497E-A393-DC336BA19D2E}</a:tableStyleId>
              </a:tblPr>
              <a:tblGrid>
                <a:gridCol w="3108476">
                  <a:extLst>
                    <a:ext uri="{9D8B030D-6E8A-4147-A177-3AD203B41FA5}">
                      <a16:colId xmlns:a16="http://schemas.microsoft.com/office/drawing/2014/main" val="20000"/>
                    </a:ext>
                  </a:extLst>
                </a:gridCol>
                <a:gridCol w="3108476">
                  <a:extLst>
                    <a:ext uri="{9D8B030D-6E8A-4147-A177-3AD203B41FA5}">
                      <a16:colId xmlns:a16="http://schemas.microsoft.com/office/drawing/2014/main" val="20001"/>
                    </a:ext>
                  </a:extLst>
                </a:gridCol>
                <a:gridCol w="2800048">
                  <a:extLst>
                    <a:ext uri="{9D8B030D-6E8A-4147-A177-3AD203B41FA5}">
                      <a16:colId xmlns:a16="http://schemas.microsoft.com/office/drawing/2014/main" val="20002"/>
                    </a:ext>
                  </a:extLst>
                </a:gridCol>
              </a:tblGrid>
              <a:tr h="581865">
                <a:tc>
                  <a:txBody>
                    <a:bodyPr/>
                    <a:lstStyle/>
                    <a:p>
                      <a:endParaRPr lang="en-US" sz="2400" dirty="0">
                        <a:solidFill>
                          <a:schemeClr val="tx1"/>
                        </a:solidFill>
                      </a:endParaRPr>
                    </a:p>
                  </a:txBody>
                  <a:tcPr>
                    <a:solidFill>
                      <a:schemeClr val="accent1">
                        <a:lumMod val="20000"/>
                        <a:lumOff val="80000"/>
                      </a:schemeClr>
                    </a:solidFill>
                  </a:tcPr>
                </a:tc>
                <a:tc>
                  <a:txBody>
                    <a:bodyPr/>
                    <a:lstStyle/>
                    <a:p>
                      <a:r>
                        <a:rPr lang="en-US" sz="2400" dirty="0">
                          <a:solidFill>
                            <a:schemeClr val="tx1"/>
                          </a:solidFill>
                        </a:rPr>
                        <a:t>Initial Screening</a:t>
                      </a:r>
                    </a:p>
                  </a:txBody>
                  <a:tcPr>
                    <a:solidFill>
                      <a:schemeClr val="accent1">
                        <a:lumMod val="20000"/>
                        <a:lumOff val="80000"/>
                      </a:schemeClr>
                    </a:solidFill>
                  </a:tcPr>
                </a:tc>
                <a:tc>
                  <a:txBody>
                    <a:bodyPr/>
                    <a:lstStyle/>
                    <a:p>
                      <a:r>
                        <a:rPr lang="en-US" sz="2400" dirty="0">
                          <a:solidFill>
                            <a:schemeClr val="tx1"/>
                          </a:solidFill>
                        </a:rPr>
                        <a:t>Short List</a:t>
                      </a:r>
                    </a:p>
                  </a:txBody>
                  <a:tcPr>
                    <a:solidFill>
                      <a:schemeClr val="accent1">
                        <a:lumMod val="20000"/>
                        <a:lumOff val="80000"/>
                      </a:schemeClr>
                    </a:solidFill>
                  </a:tcPr>
                </a:tc>
                <a:extLst>
                  <a:ext uri="{0D108BD9-81ED-4DB2-BD59-A6C34878D82A}">
                    <a16:rowId xmlns:a16="http://schemas.microsoft.com/office/drawing/2014/main" val="10000"/>
                  </a:ext>
                </a:extLst>
              </a:tr>
              <a:tr h="1017512">
                <a:tc>
                  <a:txBody>
                    <a:bodyPr/>
                    <a:lstStyle/>
                    <a:p>
                      <a:pPr marL="0" marR="0">
                        <a:spcBef>
                          <a:spcPts val="0"/>
                        </a:spcBef>
                        <a:spcAft>
                          <a:spcPts val="0"/>
                        </a:spcAft>
                      </a:pPr>
                      <a:r>
                        <a:rPr lang="en-US" sz="2400" b="1" dirty="0">
                          <a:effectLst/>
                          <a:latin typeface="+mn-lt"/>
                          <a:cs typeface="Tw Cen MT"/>
                        </a:rPr>
                        <a:t>Conceptualizing  merit</a:t>
                      </a:r>
                    </a:p>
                  </a:txBody>
                  <a:tcPr anchor="ctr">
                    <a:solidFill>
                      <a:schemeClr val="bg1"/>
                    </a:solidFill>
                  </a:tcPr>
                </a:tc>
                <a:tc>
                  <a:txBody>
                    <a:bodyPr/>
                    <a:lstStyle/>
                    <a:p>
                      <a:pPr marL="0" marR="0" indent="0" algn="l" defTabSz="914377" rtl="0" eaLnBrk="1" fontAlgn="auto" latinLnBrk="0" hangingPunct="1">
                        <a:lnSpc>
                          <a:spcPct val="100000"/>
                        </a:lnSpc>
                        <a:spcBef>
                          <a:spcPts val="0"/>
                        </a:spcBef>
                        <a:spcAft>
                          <a:spcPts val="0"/>
                        </a:spcAft>
                        <a:buClrTx/>
                        <a:buSzTx/>
                        <a:buFontTx/>
                        <a:buNone/>
                        <a:tabLst/>
                        <a:defRPr/>
                      </a:pPr>
                      <a:r>
                        <a:rPr lang="en-US" sz="1800" dirty="0">
                          <a:effectLst/>
                          <a:latin typeface="+mn-lt"/>
                          <a:cs typeface="Tw Cen MT"/>
                        </a:rPr>
                        <a:t>Conventional</a:t>
                      </a:r>
                      <a:r>
                        <a:rPr lang="en-US" sz="1800" baseline="0" dirty="0">
                          <a:effectLst/>
                          <a:latin typeface="+mn-lt"/>
                          <a:cs typeface="Tw Cen MT"/>
                        </a:rPr>
                        <a:t> achievers with low perceived risk of attrition</a:t>
                      </a:r>
                    </a:p>
                  </a:txBody>
                  <a:tcPr anchor="ctr">
                    <a:solidFill>
                      <a:schemeClr val="bg1"/>
                    </a:solidFill>
                  </a:tcPr>
                </a:tc>
                <a:tc>
                  <a:txBody>
                    <a:bodyPr/>
                    <a:lstStyle/>
                    <a:p>
                      <a:pPr marL="0" marR="0" indent="0" algn="l" defTabSz="914377" rtl="0" eaLnBrk="1" fontAlgn="auto" latinLnBrk="0" hangingPunct="1">
                        <a:lnSpc>
                          <a:spcPct val="100000"/>
                        </a:lnSpc>
                        <a:spcBef>
                          <a:spcPts val="0"/>
                        </a:spcBef>
                        <a:spcAft>
                          <a:spcPts val="0"/>
                        </a:spcAft>
                        <a:buClrTx/>
                        <a:buSzTx/>
                        <a:buFontTx/>
                        <a:buNone/>
                        <a:tabLst/>
                        <a:defRPr/>
                      </a:pPr>
                      <a:r>
                        <a:rPr lang="en-US" sz="1800" baseline="0" dirty="0">
                          <a:effectLst/>
                          <a:latin typeface="+mn-lt"/>
                          <a:cs typeface="Tw Cen MT"/>
                        </a:rPr>
                        <a:t>Future of the discipline</a:t>
                      </a:r>
                      <a:endParaRPr lang="en-US" sz="1800" dirty="0">
                        <a:effectLst/>
                        <a:latin typeface="+mn-lt"/>
                        <a:ea typeface="ＭＳ 明朝"/>
                        <a:cs typeface="Tw Cen MT"/>
                      </a:endParaRPr>
                    </a:p>
                  </a:txBody>
                  <a:tcPr anchor="ctr">
                    <a:solidFill>
                      <a:schemeClr val="bg1"/>
                    </a:solidFill>
                  </a:tcPr>
                </a:tc>
                <a:extLst>
                  <a:ext uri="{0D108BD9-81ED-4DB2-BD59-A6C34878D82A}">
                    <a16:rowId xmlns:a16="http://schemas.microsoft.com/office/drawing/2014/main" val="10001"/>
                  </a:ext>
                </a:extLst>
              </a:tr>
              <a:tr h="1017512">
                <a:tc>
                  <a:txBody>
                    <a:bodyPr/>
                    <a:lstStyle/>
                    <a:p>
                      <a:pPr marL="0" marR="0" indent="0" algn="l" defTabSz="914377" rtl="0" eaLnBrk="1" fontAlgn="auto" latinLnBrk="0" hangingPunct="1">
                        <a:lnSpc>
                          <a:spcPct val="100000"/>
                        </a:lnSpc>
                        <a:spcBef>
                          <a:spcPts val="0"/>
                        </a:spcBef>
                        <a:spcAft>
                          <a:spcPts val="0"/>
                        </a:spcAft>
                        <a:buClrTx/>
                        <a:buSzTx/>
                        <a:buFontTx/>
                        <a:buNone/>
                        <a:tabLst/>
                        <a:defRPr/>
                      </a:pPr>
                      <a:r>
                        <a:rPr lang="en-US" sz="2400" b="1" i="0" dirty="0">
                          <a:effectLst/>
                          <a:latin typeface="+mn-lt"/>
                          <a:ea typeface="ＭＳ 明朝"/>
                          <a:cs typeface="Tw Cen MT"/>
                        </a:rPr>
                        <a:t>Important</a:t>
                      </a:r>
                      <a:r>
                        <a:rPr lang="en-US" sz="2400" b="1" i="0" baseline="0" dirty="0">
                          <a:effectLst/>
                          <a:latin typeface="+mn-lt"/>
                          <a:ea typeface="ＭＳ 明朝"/>
                          <a:cs typeface="Tw Cen MT"/>
                        </a:rPr>
                        <a:t> criteria</a:t>
                      </a:r>
                    </a:p>
                  </a:txBody>
                  <a:tcPr anchor="ctr">
                    <a:solidFill>
                      <a:schemeClr val="bg1"/>
                    </a:solidFill>
                  </a:tcPr>
                </a:tc>
                <a:tc>
                  <a:txBody>
                    <a:bodyPr/>
                    <a:lstStyle/>
                    <a:p>
                      <a:pPr marL="0" marR="0" indent="0" algn="l" defTabSz="914377" rtl="0" eaLnBrk="1" fontAlgn="auto" latinLnBrk="0" hangingPunct="1">
                        <a:lnSpc>
                          <a:spcPct val="100000"/>
                        </a:lnSpc>
                        <a:spcBef>
                          <a:spcPts val="0"/>
                        </a:spcBef>
                        <a:spcAft>
                          <a:spcPts val="0"/>
                        </a:spcAft>
                        <a:buClrTx/>
                        <a:buSzTx/>
                        <a:buFontTx/>
                        <a:buNone/>
                        <a:tabLst/>
                        <a:defRPr/>
                      </a:pPr>
                      <a:r>
                        <a:rPr lang="en-US" sz="1800" dirty="0">
                          <a:effectLst/>
                          <a:latin typeface="+mn-lt"/>
                          <a:cs typeface="Tw Cen MT"/>
                        </a:rPr>
                        <a:t>“Numbers” in context of undergraduate prestige </a:t>
                      </a:r>
                      <a:r>
                        <a:rPr lang="en-US" sz="1800" baseline="0" dirty="0">
                          <a:effectLst/>
                          <a:latin typeface="+mn-lt"/>
                          <a:cs typeface="Tw Cen MT"/>
                        </a:rPr>
                        <a:t>&amp; curriculum rigor</a:t>
                      </a:r>
                      <a:endParaRPr lang="en-US" sz="1800" dirty="0">
                        <a:effectLst/>
                        <a:latin typeface="+mn-lt"/>
                        <a:cs typeface="Tw Cen MT"/>
                      </a:endParaRPr>
                    </a:p>
                  </a:txBody>
                  <a:tcPr anchor="ctr">
                    <a:solidFill>
                      <a:schemeClr val="bg1"/>
                    </a:solidFill>
                  </a:tcPr>
                </a:tc>
                <a:tc>
                  <a:txBody>
                    <a:bodyPr/>
                    <a:lstStyle/>
                    <a:p>
                      <a:pPr marL="0" marR="0" indent="0" algn="l" defTabSz="914377" rtl="0" eaLnBrk="1" fontAlgn="auto" latinLnBrk="0" hangingPunct="1">
                        <a:lnSpc>
                          <a:spcPct val="100000"/>
                        </a:lnSpc>
                        <a:spcBef>
                          <a:spcPts val="0"/>
                        </a:spcBef>
                        <a:spcAft>
                          <a:spcPts val="0"/>
                        </a:spcAft>
                        <a:buClrTx/>
                        <a:buSzTx/>
                        <a:buFontTx/>
                        <a:buNone/>
                        <a:tabLst/>
                        <a:defRPr/>
                      </a:pPr>
                      <a:r>
                        <a:rPr lang="en-US" sz="1800" dirty="0">
                          <a:effectLst/>
                          <a:latin typeface="+mn-lt"/>
                          <a:ea typeface="ＭＳ 明朝"/>
                          <a:cs typeface="Tw Cen MT"/>
                        </a:rPr>
                        <a:t>Experience</a:t>
                      </a:r>
                      <a:r>
                        <a:rPr lang="en-US" sz="1800" baseline="0" dirty="0">
                          <a:effectLst/>
                          <a:latin typeface="+mn-lt"/>
                          <a:ea typeface="ＭＳ 明朝"/>
                          <a:cs typeface="Tw Cen MT"/>
                        </a:rPr>
                        <a:t> and dispositions for research; </a:t>
                      </a:r>
                      <a:br>
                        <a:rPr lang="en-US" sz="1800" baseline="0" dirty="0">
                          <a:effectLst/>
                          <a:latin typeface="+mn-lt"/>
                          <a:ea typeface="ＭＳ 明朝"/>
                          <a:cs typeface="Tw Cen MT"/>
                        </a:rPr>
                      </a:br>
                      <a:r>
                        <a:rPr lang="en-US" sz="1800" baseline="0" dirty="0">
                          <a:effectLst/>
                          <a:latin typeface="+mn-lt"/>
                          <a:ea typeface="ＭＳ 明朝"/>
                          <a:cs typeface="Tw Cen MT"/>
                        </a:rPr>
                        <a:t>Unique perspective; Research interests align</a:t>
                      </a:r>
                      <a:endParaRPr lang="en-US" sz="1800" dirty="0">
                        <a:effectLst/>
                        <a:latin typeface="+mn-lt"/>
                        <a:ea typeface="ＭＳ 明朝"/>
                        <a:cs typeface="Tw Cen MT"/>
                      </a:endParaRPr>
                    </a:p>
                  </a:txBody>
                  <a:tcPr anchor="ctr">
                    <a:solidFill>
                      <a:schemeClr val="bg1"/>
                    </a:solidFill>
                  </a:tcPr>
                </a:tc>
                <a:extLst>
                  <a:ext uri="{0D108BD9-81ED-4DB2-BD59-A6C34878D82A}">
                    <a16:rowId xmlns:a16="http://schemas.microsoft.com/office/drawing/2014/main" val="10002"/>
                  </a:ext>
                </a:extLst>
              </a:tr>
              <a:tr h="1017512">
                <a:tc>
                  <a:txBody>
                    <a:bodyPr/>
                    <a:lstStyle/>
                    <a:p>
                      <a:pPr marL="0" marR="0" indent="0" algn="l" defTabSz="914377" rtl="0" eaLnBrk="1" fontAlgn="auto" latinLnBrk="0" hangingPunct="1">
                        <a:lnSpc>
                          <a:spcPct val="100000"/>
                        </a:lnSpc>
                        <a:spcBef>
                          <a:spcPts val="0"/>
                        </a:spcBef>
                        <a:spcAft>
                          <a:spcPts val="0"/>
                        </a:spcAft>
                        <a:buClrTx/>
                        <a:buSzTx/>
                        <a:buFontTx/>
                        <a:buNone/>
                        <a:tabLst/>
                        <a:defRPr/>
                      </a:pPr>
                      <a:r>
                        <a:rPr lang="en-US" sz="2400" b="1" dirty="0">
                          <a:effectLst/>
                          <a:latin typeface="+mn-lt"/>
                          <a:cs typeface="Tw Cen MT"/>
                        </a:rPr>
                        <a:t>Relationship of merit &amp; diversity</a:t>
                      </a:r>
                      <a:endParaRPr lang="en-US" sz="2400" b="1" i="0" dirty="0">
                        <a:effectLst/>
                        <a:latin typeface="+mn-lt"/>
                        <a:ea typeface="ＭＳ 明朝"/>
                        <a:cs typeface="Tw Cen MT"/>
                      </a:endParaRPr>
                    </a:p>
                  </a:txBody>
                  <a:tcPr anchor="ctr">
                    <a:solidFill>
                      <a:schemeClr val="bg1"/>
                    </a:solidFill>
                  </a:tcPr>
                </a:tc>
                <a:tc>
                  <a:txBody>
                    <a:bodyPr/>
                    <a:lstStyle/>
                    <a:p>
                      <a:pPr marL="0" marR="0" indent="0" algn="l" defTabSz="914377" rtl="0" eaLnBrk="1" fontAlgn="auto" latinLnBrk="0" hangingPunct="1">
                        <a:lnSpc>
                          <a:spcPct val="100000"/>
                        </a:lnSpc>
                        <a:spcBef>
                          <a:spcPts val="0"/>
                        </a:spcBef>
                        <a:spcAft>
                          <a:spcPts val="0"/>
                        </a:spcAft>
                        <a:buClrTx/>
                        <a:buSzTx/>
                        <a:buFontTx/>
                        <a:buNone/>
                        <a:tabLst/>
                        <a:defRPr/>
                      </a:pPr>
                      <a:r>
                        <a:rPr lang="en-US" sz="1800" dirty="0">
                          <a:effectLst/>
                          <a:latin typeface="+mn-lt"/>
                          <a:cs typeface="Tw Cen MT"/>
                        </a:rPr>
                        <a:t>Merit may be in tension with racial/gender</a:t>
                      </a:r>
                      <a:r>
                        <a:rPr lang="en-US" sz="1800" baseline="0" dirty="0">
                          <a:effectLst/>
                          <a:latin typeface="+mn-lt"/>
                          <a:cs typeface="Tw Cen MT"/>
                        </a:rPr>
                        <a:t> </a:t>
                      </a:r>
                      <a:r>
                        <a:rPr lang="en-US" sz="1800" dirty="0">
                          <a:effectLst/>
                          <a:latin typeface="+mn-lt"/>
                          <a:cs typeface="Tw Cen MT"/>
                        </a:rPr>
                        <a:t>diversity aims.</a:t>
                      </a:r>
                      <a:endParaRPr lang="en-US" sz="1800" dirty="0">
                        <a:effectLst/>
                        <a:latin typeface="+mn-lt"/>
                        <a:ea typeface="ＭＳ 明朝"/>
                        <a:cs typeface="Tw Cen MT"/>
                      </a:endParaRPr>
                    </a:p>
                  </a:txBody>
                  <a:tcPr anchor="ctr">
                    <a:solidFill>
                      <a:schemeClr val="bg1"/>
                    </a:solidFill>
                  </a:tcPr>
                </a:tc>
                <a:tc>
                  <a:txBody>
                    <a:bodyPr/>
                    <a:lstStyle/>
                    <a:p>
                      <a:pPr marL="0" marR="0" indent="0" algn="l" defTabSz="914377" rtl="0" eaLnBrk="1" fontAlgn="auto" latinLnBrk="0" hangingPunct="1">
                        <a:lnSpc>
                          <a:spcPct val="100000"/>
                        </a:lnSpc>
                        <a:spcBef>
                          <a:spcPts val="0"/>
                        </a:spcBef>
                        <a:spcAft>
                          <a:spcPts val="0"/>
                        </a:spcAft>
                        <a:buClrTx/>
                        <a:buSzTx/>
                        <a:buFontTx/>
                        <a:buNone/>
                        <a:tabLst/>
                        <a:defRPr/>
                      </a:pPr>
                      <a:r>
                        <a:rPr lang="en-US" sz="1800" dirty="0">
                          <a:effectLst/>
                          <a:latin typeface="+mn-lt"/>
                          <a:cs typeface="Tw Cen MT"/>
                        </a:rPr>
                        <a:t>Diversity is a component of merit.</a:t>
                      </a:r>
                      <a:endParaRPr lang="en-US" sz="1800" dirty="0">
                        <a:effectLst/>
                        <a:latin typeface="+mn-lt"/>
                        <a:ea typeface="ＭＳ 明朝"/>
                        <a:cs typeface="Tw Cen MT"/>
                      </a:endParaRPr>
                    </a:p>
                  </a:txBody>
                  <a:tcPr anchor="ctr">
                    <a:solidFill>
                      <a:schemeClr val="bg1"/>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1291147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92EB92D-9C59-43DF-AE37-2905C50FA32A}" type="slidenum">
              <a:rPr lang="en-US" smtClean="0"/>
              <a:t>8</a:t>
            </a:fld>
            <a:endParaRPr lang="en-US"/>
          </a:p>
        </p:txBody>
      </p:sp>
      <p:sp>
        <p:nvSpPr>
          <p:cNvPr id="4" name="Text Placeholder 3"/>
          <p:cNvSpPr>
            <a:spLocks noGrp="1"/>
          </p:cNvSpPr>
          <p:nvPr>
            <p:ph type="body" sz="quarter" idx="13"/>
          </p:nvPr>
        </p:nvSpPr>
        <p:spPr/>
        <p:txBody>
          <a:bodyPr>
            <a:normAutofit/>
          </a:bodyPr>
          <a:lstStyle/>
          <a:p>
            <a:r>
              <a:rPr lang="en-US" sz="4800" dirty="0"/>
              <a:t>Problems with the Typical Process</a:t>
            </a:r>
          </a:p>
        </p:txBody>
      </p:sp>
      <p:sp>
        <p:nvSpPr>
          <p:cNvPr id="2" name="Rectangle 1"/>
          <p:cNvSpPr/>
          <p:nvPr/>
        </p:nvSpPr>
        <p:spPr>
          <a:xfrm>
            <a:off x="7486650" y="918251"/>
            <a:ext cx="4514850" cy="5509200"/>
          </a:xfrm>
          <a:prstGeom prst="rect">
            <a:avLst/>
          </a:prstGeom>
        </p:spPr>
        <p:txBody>
          <a:bodyPr wrap="square">
            <a:spAutoFit/>
          </a:bodyPr>
          <a:lstStyle/>
          <a:p>
            <a:pPr algn="r"/>
            <a:r>
              <a:rPr lang="en-US" sz="3200" dirty="0"/>
              <a:t>Undisciplined review allows implicit biases to impact judgment</a:t>
            </a:r>
          </a:p>
          <a:p>
            <a:pPr algn="r"/>
            <a:endParaRPr lang="en-US" sz="3200" dirty="0"/>
          </a:p>
          <a:p>
            <a:pPr algn="r"/>
            <a:r>
              <a:rPr lang="en-US" sz="3200" dirty="0"/>
              <a:t>Overreliance on metrics without considering context </a:t>
            </a:r>
          </a:p>
          <a:p>
            <a:pPr algn="r"/>
            <a:endParaRPr lang="en-US" sz="3200" dirty="0"/>
          </a:p>
          <a:p>
            <a:pPr algn="r"/>
            <a:r>
              <a:rPr lang="en-US" sz="3200" dirty="0"/>
              <a:t>Limited efficacy of initial filters that limit access to certain groups </a:t>
            </a:r>
          </a:p>
        </p:txBody>
      </p:sp>
    </p:spTree>
    <p:extLst>
      <p:ext uri="{BB962C8B-B14F-4D97-AF65-F5344CB8AC3E}">
        <p14:creationId xmlns:p14="http://schemas.microsoft.com/office/powerpoint/2010/main" val="11929788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92EB92D-9C59-43DF-AE37-2905C50FA32A}" type="slidenum">
              <a:rPr lang="en-US" smtClean="0"/>
              <a:t>9</a:t>
            </a:fld>
            <a:endParaRPr lang="en-US"/>
          </a:p>
        </p:txBody>
      </p:sp>
      <p:sp>
        <p:nvSpPr>
          <p:cNvPr id="6" name="Text Placeholder 5"/>
          <p:cNvSpPr>
            <a:spLocks noGrp="1"/>
          </p:cNvSpPr>
          <p:nvPr>
            <p:ph type="body" sz="quarter" idx="13"/>
          </p:nvPr>
        </p:nvSpPr>
        <p:spPr>
          <a:xfrm>
            <a:off x="623888" y="701675"/>
            <a:ext cx="5611812" cy="5521325"/>
          </a:xfrm>
        </p:spPr>
        <p:txBody>
          <a:bodyPr>
            <a:normAutofit/>
          </a:bodyPr>
          <a:lstStyle/>
          <a:p>
            <a:pPr algn="r"/>
            <a:r>
              <a:rPr lang="en-US" dirty="0"/>
              <a:t>Undisciplined review allows implicit biases to impact judgment</a:t>
            </a:r>
          </a:p>
        </p:txBody>
      </p:sp>
    </p:spTree>
    <p:extLst>
      <p:ext uri="{BB962C8B-B14F-4D97-AF65-F5344CB8AC3E}">
        <p14:creationId xmlns:p14="http://schemas.microsoft.com/office/powerpoint/2010/main" val="3457944758"/>
      </p:ext>
    </p:extLst>
  </p:cSld>
  <p:clrMapOvr>
    <a:masterClrMapping/>
  </p:clrMapOvr>
</p:sld>
</file>

<file path=ppt/theme/theme1.xml><?xml version="1.0" encoding="utf-8"?>
<a:theme xmlns:a="http://schemas.openxmlformats.org/drawingml/2006/main" name="ppttemplate2">
  <a:themeElements>
    <a:clrScheme name="Custom 1">
      <a:dk1>
        <a:srgbClr val="000000"/>
      </a:dk1>
      <a:lt1>
        <a:srgbClr val="FFFFFF"/>
      </a:lt1>
      <a:dk2>
        <a:srgbClr val="238BBE"/>
      </a:dk2>
      <a:lt2>
        <a:srgbClr val="D8D8D8"/>
      </a:lt2>
      <a:accent1>
        <a:srgbClr val="238BBE"/>
      </a:accent1>
      <a:accent2>
        <a:srgbClr val="FFEFC1"/>
      </a:accent2>
      <a:accent3>
        <a:srgbClr val="757070"/>
      </a:accent3>
      <a:accent4>
        <a:srgbClr val="FFD966"/>
      </a:accent4>
      <a:accent5>
        <a:srgbClr val="ED7D31"/>
      </a:accent5>
      <a:accent6>
        <a:srgbClr val="F2F2F2"/>
      </a:accent6>
      <a:hlink>
        <a:srgbClr val="BFBFBF"/>
      </a:hlink>
      <a:folHlink>
        <a:srgbClr val="3F3F3F"/>
      </a:folHlink>
    </a:clrScheme>
    <a:fontScheme name="Custom 1">
      <a:majorFont>
        <a:latin typeface="Gill Sans MT"/>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template2" id="{45720E03-F008-4DE4-A371-576523076ED7}" vid="{212EB612-5602-4A84-A240-3115BCCA3F0C}"/>
    </a:ext>
  </a:ext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57454</TotalTime>
  <Words>3874</Words>
  <Application>Microsoft Macintosh PowerPoint</Application>
  <PresentationFormat>Widescreen</PresentationFormat>
  <Paragraphs>639</Paragraphs>
  <Slides>38</Slides>
  <Notes>26</Notes>
  <HiddenSlides>3</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38</vt:i4>
      </vt:variant>
    </vt:vector>
  </HeadingPairs>
  <TitlesOfParts>
    <vt:vector size="46" baseType="lpstr">
      <vt:lpstr>Arial</vt:lpstr>
      <vt:lpstr>Calibri</vt:lpstr>
      <vt:lpstr>Gill Sans MT</vt:lpstr>
      <vt:lpstr>Verdana</vt:lpstr>
      <vt:lpstr>Wingdings</vt:lpstr>
      <vt:lpstr>ppttemplate2</vt:lpstr>
      <vt:lpstr>Office Theme</vt:lpstr>
      <vt:lpstr>Graph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makes #GRExit different than the undergraduate test-optional movement?</vt:lpstr>
      <vt:lpstr>“But what about our ranking?”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Rochester Institute of Technology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Stephanie Santos</dc:creator>
  <cp:lastModifiedBy>Ricardo Chavez</cp:lastModifiedBy>
  <cp:revision>364</cp:revision>
  <cp:lastPrinted>2019-10-18T19:36:34Z</cp:lastPrinted>
  <dcterms:created xsi:type="dcterms:W3CDTF">2019-08-30T13:04:54Z</dcterms:created>
  <dcterms:modified xsi:type="dcterms:W3CDTF">2019-12-08T17:27:51Z</dcterms:modified>
</cp:coreProperties>
</file>