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1"/>
  </p:notesMasterIdLst>
  <p:sldIdLst>
    <p:sldId id="256" r:id="rId2"/>
    <p:sldId id="259" r:id="rId3"/>
    <p:sldId id="261" r:id="rId4"/>
    <p:sldId id="260" r:id="rId5"/>
    <p:sldId id="736" r:id="rId6"/>
    <p:sldId id="735" r:id="rId7"/>
    <p:sldId id="734" r:id="rId8"/>
    <p:sldId id="263" r:id="rId9"/>
    <p:sldId id="265" r:id="rId10"/>
    <p:sldId id="264" r:id="rId11"/>
    <p:sldId id="267" r:id="rId12"/>
    <p:sldId id="268" r:id="rId13"/>
    <p:sldId id="269" r:id="rId14"/>
    <p:sldId id="270" r:id="rId15"/>
    <p:sldId id="271" r:id="rId16"/>
    <p:sldId id="281" r:id="rId17"/>
    <p:sldId id="275" r:id="rId18"/>
    <p:sldId id="282" r:id="rId19"/>
    <p:sldId id="280" r:id="rId20"/>
  </p:sldIdLst>
  <p:sldSz cx="9144000" cy="5143500" type="screen16x9"/>
  <p:notesSz cx="6858000" cy="9144000"/>
  <p:embeddedFontLst>
    <p:embeddedFont>
      <p:font typeface="Arial Narrow" panose="020B060402020202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Gill Sans" panose="020B0502020104020203" pitchFamily="34" charset="-79"/>
      <p:regular r:id="rId30"/>
      <p:bold r:id="rId31"/>
    </p:embeddedFont>
    <p:embeddedFont>
      <p:font typeface="Lato" panose="020F0502020204030203" pitchFamily="34" charset="0"/>
      <p:regular r:id="rId32"/>
      <p:bold r:id="rId33"/>
      <p:italic r:id="rId34"/>
      <p:boldItalic r:id="rId35"/>
    </p:embeddedFont>
    <p:embeddedFont>
      <p:font typeface="Montserrat" pitchFamily="2" charset="77"/>
      <p:regular r:id="rId36"/>
      <p:bold r:id="rId37"/>
      <p:italic r:id="rId38"/>
      <p:boldItalic r:id="rId39"/>
    </p:embeddedFont>
    <p:embeddedFont>
      <p:font typeface="Raleway"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randa J. Gallagher" initials="" lastIdx="3" clrIdx="0"/>
  <p:cmAuthor id="7" name="MELISSA MCDANIELS" initials="" lastIdx="2" clrIdx="7"/>
  <p:cmAuthor id="1" name="Monica Plisch" initials="" lastIdx="8" clrIdx="1"/>
  <p:cmAuthor id="8" name="Casey Miller" initials="" lastIdx="1" clrIdx="8"/>
  <p:cmAuthor id="2" name="Dave Harwell" initials="" lastIdx="3" clrIdx="2"/>
  <p:cmAuthor id="3" name="Joerg Schlatterer" initials="" lastIdx="5" clrIdx="3"/>
  <p:cmAuthor id="4" name="Julie Posselt" initials="" lastIdx="1" clrIdx="4"/>
  <p:cmAuthor id="5" name="Eric Ambroso" initials="" lastIdx="3" clrIdx="5"/>
  <p:cmAuthor id="6" name="Steve Desir" initials="" lastIdx="2" clrIdx="6"/>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55B990-C374-476D-8BF3-000513445E71}">
  <a:tblStyle styleId="{7755B990-C374-476D-8BF3-000513445E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p:restoredTop sz="89322" autoAdjust="0"/>
  </p:normalViewPr>
  <p:slideViewPr>
    <p:cSldViewPr snapToGrid="0">
      <p:cViewPr>
        <p:scale>
          <a:sx n="146" d="100"/>
          <a:sy n="146" d="100"/>
        </p:scale>
        <p:origin x="480"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88a7ce7d4e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62" name="Google Shape;62;g88a7ce7d4e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0f7346db61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0f7346db61_0_192:notes"/>
          <p:cNvSpPr txBox="1">
            <a:spLocks noGrp="1"/>
          </p:cNvSpPr>
          <p:nvPr>
            <p:ph type="body" idx="1"/>
          </p:nvPr>
        </p:nvSpPr>
        <p:spPr>
          <a:xfrm>
            <a:off x="685180" y="4400472"/>
            <a:ext cx="54879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3" name="Google Shape;233;g10f7346db61_0_192:notes"/>
          <p:cNvSpPr txBox="1">
            <a:spLocks noGrp="1"/>
          </p:cNvSpPr>
          <p:nvPr>
            <p:ph type="sldNum" idx="12"/>
          </p:nvPr>
        </p:nvSpPr>
        <p:spPr>
          <a:xfrm>
            <a:off x="3884753" y="8685553"/>
            <a:ext cx="2971800" cy="458400"/>
          </a:xfrm>
          <a:prstGeom prst="rect">
            <a:avLst/>
          </a:prstGeom>
          <a:noFill/>
          <a:ln>
            <a:noFill/>
          </a:ln>
        </p:spPr>
        <p:txBody>
          <a:bodyPr spcFirstLastPara="1" wrap="square" lIns="89450" tIns="89450" rIns="89450" bIns="8945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400"/>
              <a:t>12</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0f7346db6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0f7346db6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998d2ccb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0998d2ccb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Emphasize translation work</a:t>
            </a:r>
          </a:p>
          <a:p>
            <a:pPr marL="914400" lvl="1" indent="-311150" algn="l" rtl="0">
              <a:spcBef>
                <a:spcPts val="0"/>
              </a:spcBef>
              <a:spcAft>
                <a:spcPts val="0"/>
              </a:spcAft>
              <a:buClr>
                <a:schemeClr val="dk1"/>
              </a:buClr>
              <a:buSzPts val="1300"/>
              <a:buChar char="○"/>
            </a:pPr>
            <a:r>
              <a:rPr lang="en-US" sz="1300" dirty="0">
                <a:solidFill>
                  <a:schemeClr val="dk1"/>
                </a:solidFill>
              </a:rPr>
              <a:t>High profile publication venues:</a:t>
            </a:r>
            <a:endParaRPr lang="en-US" sz="1300" i="1" dirty="0">
              <a:solidFill>
                <a:schemeClr val="dk1"/>
              </a:solidFill>
            </a:endParaRPr>
          </a:p>
          <a:p>
            <a:pPr marL="1371600" lvl="2" indent="-311150" algn="l" rtl="0">
              <a:spcBef>
                <a:spcPts val="0"/>
              </a:spcBef>
              <a:spcAft>
                <a:spcPts val="0"/>
              </a:spcAft>
              <a:buClr>
                <a:schemeClr val="dk1"/>
              </a:buClr>
              <a:buSzPts val="1300"/>
              <a:buChar char="■"/>
            </a:pPr>
            <a:r>
              <a:rPr lang="en-US" sz="1300" i="1" dirty="0">
                <a:solidFill>
                  <a:schemeClr val="dk1"/>
                </a:solidFill>
              </a:rPr>
              <a:t>Nature Astronomy</a:t>
            </a:r>
            <a:r>
              <a:rPr lang="en-US" sz="1300" dirty="0">
                <a:solidFill>
                  <a:schemeClr val="dk1"/>
                </a:solidFill>
              </a:rPr>
              <a:t>, </a:t>
            </a:r>
            <a:r>
              <a:rPr lang="en-US" sz="1300" i="1" dirty="0">
                <a:solidFill>
                  <a:schemeClr val="dk1"/>
                </a:solidFill>
              </a:rPr>
              <a:t>Science Advances</a:t>
            </a:r>
            <a:r>
              <a:rPr lang="en-US" sz="1300" dirty="0">
                <a:solidFill>
                  <a:schemeClr val="dk1"/>
                </a:solidFill>
              </a:rPr>
              <a:t>, </a:t>
            </a:r>
            <a:r>
              <a:rPr lang="en-US" sz="1300" i="1" dirty="0">
                <a:solidFill>
                  <a:schemeClr val="dk1"/>
                </a:solidFill>
              </a:rPr>
              <a:t>Inside Higher Ed</a:t>
            </a:r>
            <a:r>
              <a:rPr lang="en-US" sz="1300" dirty="0">
                <a:solidFill>
                  <a:schemeClr val="dk1"/>
                </a:solidFill>
              </a:rPr>
              <a:t>, </a:t>
            </a:r>
            <a:r>
              <a:rPr lang="en-US" sz="1300" i="1" dirty="0">
                <a:solidFill>
                  <a:schemeClr val="dk1"/>
                </a:solidFill>
              </a:rPr>
              <a:t>Physics Magazine, …</a:t>
            </a:r>
            <a:r>
              <a:rPr lang="en-US" sz="1300" dirty="0">
                <a:solidFill>
                  <a:schemeClr val="dk1"/>
                </a:solidFill>
              </a:rPr>
              <a:t> </a:t>
            </a:r>
          </a:p>
          <a:p>
            <a:pPr marL="1371600" lvl="2" indent="-311150" algn="l" rtl="0">
              <a:spcBef>
                <a:spcPts val="0"/>
              </a:spcBef>
              <a:spcAft>
                <a:spcPts val="0"/>
              </a:spcAft>
              <a:buClr>
                <a:schemeClr val="dk1"/>
              </a:buClr>
              <a:buSzPts val="1300"/>
              <a:buChar char="■"/>
            </a:pPr>
            <a:r>
              <a:rPr lang="en-US" sz="1300" dirty="0">
                <a:solidFill>
                  <a:schemeClr val="dk1"/>
                </a:solidFill>
              </a:rPr>
              <a:t>Stanford University Press, National Academies Press</a:t>
            </a:r>
          </a:p>
          <a:p>
            <a:pPr marL="914400" lvl="1" indent="-317500" algn="l" rtl="0">
              <a:spcBef>
                <a:spcPts val="0"/>
              </a:spcBef>
              <a:spcAft>
                <a:spcPts val="0"/>
              </a:spcAft>
              <a:buClr>
                <a:schemeClr val="dk1"/>
              </a:buClr>
              <a:buSzPts val="1400"/>
              <a:buChar char="○"/>
            </a:pPr>
            <a:r>
              <a:rPr lang="en-US" sz="1300" dirty="0">
                <a:solidFill>
                  <a:schemeClr val="dk1"/>
                </a:solidFill>
              </a:rPr>
              <a:t>Research findings presented at society meetings for chemistry, geoscience, sociology, education, physics</a:t>
            </a:r>
          </a:p>
          <a:p>
            <a:pPr marL="914400" lvl="1" indent="-311150" algn="l" rtl="0">
              <a:spcBef>
                <a:spcPts val="0"/>
              </a:spcBef>
              <a:spcAft>
                <a:spcPts val="0"/>
              </a:spcAft>
              <a:buClr>
                <a:schemeClr val="dk1"/>
              </a:buClr>
              <a:buSzPts val="1300"/>
              <a:buChar char="○"/>
            </a:pPr>
            <a:r>
              <a:rPr lang="en-US" sz="1300" dirty="0">
                <a:solidFill>
                  <a:schemeClr val="dk1"/>
                </a:solidFill>
                <a:highlight>
                  <a:srgbClr val="FFFFFF"/>
                </a:highlight>
              </a:rPr>
              <a:t>Grant to date: 114 citations, 16 presentations, 15 publications, 2 books, 1 book chapter</a:t>
            </a:r>
            <a:endParaRPr lang="en-US" sz="1300"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998d2ccb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0998d2ccb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1125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0dba66530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0dba66530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0c3d5127f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0c3d5127f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4247177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0b1f5cf70e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0b1f5cf70e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0b1f5cf70e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0b1f5cf70e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143510" lvl="0" indent="0" algn="ctr" rtl="0">
              <a:lnSpc>
                <a:spcPct val="109724"/>
              </a:lnSpc>
              <a:spcBef>
                <a:spcPts val="184"/>
              </a:spcBef>
              <a:spcAft>
                <a:spcPts val="0"/>
              </a:spcAft>
              <a:buClr>
                <a:schemeClr val="dk1"/>
              </a:buClr>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c2ed9f6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0c2ed9f6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f7346db6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f7346db6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Ted Hodapp</a:t>
            </a:r>
            <a:endParaRPr/>
          </a:p>
          <a:p>
            <a:pPr marL="0" lvl="0" indent="0" algn="l" rtl="0">
              <a:lnSpc>
                <a:spcPct val="10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4213401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0c98ed1e5a_1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0c98ed1e5a_1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0c98ed1e5a_1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0c98ed1e5a_1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0b1f5cf70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0b1f5cf70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chemeClr val="dk1"/>
                </a:solidFill>
              </a:rPr>
              <a:t>Multiple programs at same university, OSU story</a:t>
            </a:r>
            <a:endParaRPr sz="1400"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0b1f5cf70e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0b1f5cf70e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Also mention imposter syndrome, peer support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SV Slides [Team Transition]" type="twoObj">
  <p:cSld name="TWO_OBJECTS">
    <p:bg>
      <p:bgPr>
        <a:solidFill>
          <a:srgbClr val="6FA8DC"/>
        </a:solidFill>
        <a:effectLst/>
      </p:bgPr>
    </p:bg>
    <p:spTree>
      <p:nvGrpSpPr>
        <p:cNvPr id="1" name="Shape 47"/>
        <p:cNvGrpSpPr/>
        <p:nvPr/>
      </p:nvGrpSpPr>
      <p:grpSpPr>
        <a:xfrm>
          <a:off x="0" y="0"/>
          <a:ext cx="0" cy="0"/>
          <a:chOff x="0" y="0"/>
          <a:chExt cx="0" cy="0"/>
        </a:xfrm>
      </p:grpSpPr>
      <p:sp>
        <p:nvSpPr>
          <p:cNvPr id="48" name="Google Shape;48;p11"/>
          <p:cNvSpPr/>
          <p:nvPr/>
        </p:nvSpPr>
        <p:spPr>
          <a:xfrm>
            <a:off x="-121524" y="-101735"/>
            <a:ext cx="9387000" cy="2673300"/>
          </a:xfrm>
          <a:prstGeom prst="rect">
            <a:avLst/>
          </a:prstGeom>
          <a:solidFill>
            <a:srgbClr val="028FD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9" name="Google Shape;49;p11"/>
          <p:cNvSpPr txBox="1"/>
          <p:nvPr/>
        </p:nvSpPr>
        <p:spPr>
          <a:xfrm>
            <a:off x="706950" y="1707450"/>
            <a:ext cx="7730100" cy="532800"/>
          </a:xfrm>
          <a:prstGeom prst="rect">
            <a:avLst/>
          </a:prstGeom>
          <a:noFill/>
          <a:ln>
            <a:noFill/>
          </a:ln>
        </p:spPr>
        <p:txBody>
          <a:bodyPr spcFirstLastPara="1" wrap="square" lIns="0" tIns="0" rIns="0" bIns="0" anchor="t" anchorCtr="0">
            <a:noAutofit/>
          </a:bodyPr>
          <a:lstStyle/>
          <a:p>
            <a:pPr marL="0" marR="0" lvl="0" indent="0" algn="ctr" rtl="0">
              <a:lnSpc>
                <a:spcPct val="118000"/>
              </a:lnSpc>
              <a:spcBef>
                <a:spcPts val="0"/>
              </a:spcBef>
              <a:spcAft>
                <a:spcPts val="0"/>
              </a:spcAft>
              <a:buNone/>
            </a:pPr>
            <a:r>
              <a:rPr lang="en" sz="5700" b="1">
                <a:solidFill>
                  <a:srgbClr val="F8F8F3"/>
                </a:solidFill>
                <a:latin typeface="Raleway"/>
                <a:ea typeface="Raleway"/>
                <a:cs typeface="Raleway"/>
                <a:sym typeface="Raleway"/>
              </a:rPr>
              <a:t>Team Transition</a:t>
            </a:r>
            <a:endParaRPr sz="5700" b="1">
              <a:solidFill>
                <a:srgbClr val="F8F8F3"/>
              </a:solidFill>
              <a:latin typeface="Raleway"/>
              <a:ea typeface="Raleway"/>
              <a:cs typeface="Raleway"/>
              <a:sym typeface="Raleway"/>
            </a:endParaRPr>
          </a:p>
          <a:p>
            <a:pPr marL="0" marR="0" lvl="0" indent="0" algn="ctr" rtl="0">
              <a:lnSpc>
                <a:spcPct val="118000"/>
              </a:lnSpc>
              <a:spcBef>
                <a:spcPts val="0"/>
              </a:spcBef>
              <a:spcAft>
                <a:spcPts val="0"/>
              </a:spcAft>
              <a:buNone/>
            </a:pPr>
            <a:r>
              <a:rPr lang="en" sz="5700" b="1">
                <a:solidFill>
                  <a:srgbClr val="F8F8F3"/>
                </a:solidFill>
                <a:latin typeface="Raleway"/>
                <a:ea typeface="Raleway"/>
                <a:cs typeface="Raleway"/>
                <a:sym typeface="Raleway"/>
              </a:rPr>
              <a:t>Slide</a:t>
            </a:r>
            <a:endParaRPr sz="5700" b="1">
              <a:solidFill>
                <a:srgbClr val="F8F8F3"/>
              </a:solidFill>
              <a:latin typeface="Raleway"/>
              <a:ea typeface="Raleway"/>
              <a:cs typeface="Raleway"/>
              <a:sym typeface="Raleway"/>
            </a:endParaRPr>
          </a:p>
        </p:txBody>
      </p:sp>
      <p:sp>
        <p:nvSpPr>
          <p:cNvPr id="50" name="Google Shape;50;p11"/>
          <p:cNvSpPr/>
          <p:nvPr/>
        </p:nvSpPr>
        <p:spPr>
          <a:xfrm rot="5400000">
            <a:off x="-945167" y="1965469"/>
            <a:ext cx="1412875" cy="1223550"/>
          </a:xfrm>
          <a:custGeom>
            <a:avLst/>
            <a:gdLst/>
            <a:ahLst/>
            <a:cxnLst/>
            <a:rect l="l" t="t" r="r" b="b"/>
            <a:pathLst>
              <a:path w="6350000" h="5499100" extrusionOk="0">
                <a:moveTo>
                  <a:pt x="0" y="5499100"/>
                </a:moveTo>
                <a:lnTo>
                  <a:pt x="3175000" y="0"/>
                </a:lnTo>
                <a:lnTo>
                  <a:pt x="6350000" y="5499100"/>
                </a:lnTo>
                <a:close/>
              </a:path>
            </a:pathLst>
          </a:custGeom>
          <a:solidFill>
            <a:srgbClr val="F8F8F3"/>
          </a:solidFill>
          <a:ln>
            <a:noFill/>
          </a:ln>
        </p:spPr>
      </p:sp>
      <p:sp>
        <p:nvSpPr>
          <p:cNvPr id="51" name="Google Shape;51;p11"/>
          <p:cNvSpPr/>
          <p:nvPr/>
        </p:nvSpPr>
        <p:spPr>
          <a:xfrm rot="-5400000">
            <a:off x="8676292" y="1954481"/>
            <a:ext cx="1412875" cy="1223550"/>
          </a:xfrm>
          <a:custGeom>
            <a:avLst/>
            <a:gdLst/>
            <a:ahLst/>
            <a:cxnLst/>
            <a:rect l="l" t="t" r="r" b="b"/>
            <a:pathLst>
              <a:path w="6350000" h="5499100" extrusionOk="0">
                <a:moveTo>
                  <a:pt x="0" y="5499100"/>
                </a:moveTo>
                <a:lnTo>
                  <a:pt x="3175000" y="0"/>
                </a:lnTo>
                <a:lnTo>
                  <a:pt x="6350000" y="5499100"/>
                </a:lnTo>
                <a:close/>
              </a:path>
            </a:pathLst>
          </a:custGeom>
          <a:solidFill>
            <a:srgbClr val="F8F8F3"/>
          </a:solidFill>
          <a:ln>
            <a:noFill/>
          </a:ln>
        </p:spPr>
      </p:sp>
      <p:sp>
        <p:nvSpPr>
          <p:cNvPr id="52" name="Google Shape;52;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ultipleimages with text">
  <p:cSld name="1_multipleimages with text">
    <p:spTree>
      <p:nvGrpSpPr>
        <p:cNvPr id="1" name="Shape 53"/>
        <p:cNvGrpSpPr/>
        <p:nvPr/>
      </p:nvGrpSpPr>
      <p:grpSpPr>
        <a:xfrm>
          <a:off x="0" y="0"/>
          <a:ext cx="0" cy="0"/>
          <a:chOff x="0" y="0"/>
          <a:chExt cx="0" cy="0"/>
        </a:xfrm>
      </p:grpSpPr>
      <p:pic>
        <p:nvPicPr>
          <p:cNvPr id="54" name="Google Shape;54;p12"/>
          <p:cNvPicPr preferRelativeResize="0"/>
          <p:nvPr/>
        </p:nvPicPr>
        <p:blipFill rotWithShape="1">
          <a:blip r:embed="rId2">
            <a:alphaModFix/>
          </a:blip>
          <a:srcRect/>
          <a:stretch/>
        </p:blipFill>
        <p:spPr>
          <a:xfrm>
            <a:off x="288036" y="396906"/>
            <a:ext cx="721700" cy="446767"/>
          </a:xfrm>
          <a:prstGeom prst="rect">
            <a:avLst/>
          </a:prstGeom>
          <a:noFill/>
          <a:ln>
            <a:noFill/>
          </a:ln>
        </p:spPr>
      </p:pic>
      <p:sp>
        <p:nvSpPr>
          <p:cNvPr id="55" name="Google Shape;55;p12"/>
          <p:cNvSpPr/>
          <p:nvPr/>
        </p:nvSpPr>
        <p:spPr>
          <a:xfrm>
            <a:off x="217170" y="208765"/>
            <a:ext cx="823200" cy="823200"/>
          </a:xfrm>
          <a:prstGeom prst="ellipse">
            <a:avLst/>
          </a:prstGeom>
          <a:noFill/>
          <a:ln w="76200" cap="flat" cmpd="thickThin">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6" name="Google Shape;56;p12"/>
          <p:cNvSpPr txBox="1">
            <a:spLocks noGrp="1"/>
          </p:cNvSpPr>
          <p:nvPr>
            <p:ph type="sldNum" idx="12"/>
          </p:nvPr>
        </p:nvSpPr>
        <p:spPr>
          <a:xfrm>
            <a:off x="6457949" y="4767263"/>
            <a:ext cx="2413800" cy="2739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57" name="Google Shape;57;p12"/>
          <p:cNvCxnSpPr/>
          <p:nvPr/>
        </p:nvCxnSpPr>
        <p:spPr>
          <a:xfrm rot="10800000" flipH="1">
            <a:off x="1065802" y="706605"/>
            <a:ext cx="7818000" cy="1200"/>
          </a:xfrm>
          <a:prstGeom prst="straightConnector1">
            <a:avLst/>
          </a:prstGeom>
          <a:noFill/>
          <a:ln w="66675" cap="rnd" cmpd="thinThick">
            <a:solidFill>
              <a:srgbClr val="7F7F7F"/>
            </a:solidFill>
            <a:prstDash val="solid"/>
            <a:miter lim="800000"/>
            <a:headEnd type="none" w="sm" len="sm"/>
            <a:tailEnd type="none" w="sm" len="sm"/>
          </a:ln>
        </p:spPr>
      </p:cxnSp>
      <p:sp>
        <p:nvSpPr>
          <p:cNvPr id="58" name="Google Shape;58;p12"/>
          <p:cNvSpPr txBox="1">
            <a:spLocks noGrp="1"/>
          </p:cNvSpPr>
          <p:nvPr>
            <p:ph type="body" idx="1"/>
          </p:nvPr>
        </p:nvSpPr>
        <p:spPr>
          <a:xfrm>
            <a:off x="6742310" y="1029109"/>
            <a:ext cx="2055300" cy="34167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Clr>
                <a:schemeClr val="dk1"/>
              </a:buClr>
              <a:buSzPts val="1500"/>
              <a:buNone/>
              <a:defRPr sz="1500">
                <a:solidFill>
                  <a:schemeClr val="dk1"/>
                </a:solidFill>
              </a:defRPr>
            </a:lvl1pPr>
            <a:lvl2pPr marL="914400" lvl="1" indent="-228600" algn="ctr" rtl="0">
              <a:lnSpc>
                <a:spcPct val="90000"/>
              </a:lnSpc>
              <a:spcBef>
                <a:spcPts val="400"/>
              </a:spcBef>
              <a:spcAft>
                <a:spcPts val="0"/>
              </a:spcAft>
              <a:buClr>
                <a:schemeClr val="dk1"/>
              </a:buClr>
              <a:buSzPts val="1800"/>
              <a:buNone/>
              <a:defRPr/>
            </a:lvl2pPr>
            <a:lvl3pPr marL="1371600" lvl="2" indent="-228600" algn="ctr" rtl="0">
              <a:lnSpc>
                <a:spcPct val="90000"/>
              </a:lnSpc>
              <a:spcBef>
                <a:spcPts val="400"/>
              </a:spcBef>
              <a:spcAft>
                <a:spcPts val="0"/>
              </a:spcAft>
              <a:buClr>
                <a:schemeClr val="dk1"/>
              </a:buClr>
              <a:buSzPts val="1500"/>
              <a:buNone/>
              <a:defRPr/>
            </a:lvl3pPr>
            <a:lvl4pPr marL="1828800" lvl="3" indent="-228600" algn="ctr" rtl="0">
              <a:lnSpc>
                <a:spcPct val="90000"/>
              </a:lnSpc>
              <a:spcBef>
                <a:spcPts val="400"/>
              </a:spcBef>
              <a:spcAft>
                <a:spcPts val="0"/>
              </a:spcAft>
              <a:buClr>
                <a:schemeClr val="dk1"/>
              </a:buClr>
              <a:buSzPts val="1400"/>
              <a:buNone/>
              <a:defRPr/>
            </a:lvl4pPr>
            <a:lvl5pPr marL="2286000" lvl="4" indent="-228600" algn="ctr"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9" name="Google Shape;59;p12"/>
          <p:cNvSpPr txBox="1">
            <a:spLocks noGrp="1"/>
          </p:cNvSpPr>
          <p:nvPr>
            <p:ph type="body" idx="2"/>
          </p:nvPr>
        </p:nvSpPr>
        <p:spPr>
          <a:xfrm>
            <a:off x="1084050" y="219008"/>
            <a:ext cx="7755000" cy="438000"/>
          </a:xfrm>
          <a:prstGeom prst="rect">
            <a:avLst/>
          </a:prstGeom>
          <a:noFill/>
          <a:ln>
            <a:noFill/>
          </a:ln>
        </p:spPr>
        <p:txBody>
          <a:bodyPr spcFirstLastPara="1" wrap="square" lIns="0" tIns="34275" rIns="68575" bIns="34275" anchor="t" anchorCtr="0">
            <a:noAutofit/>
          </a:bodyPr>
          <a:lstStyle>
            <a:lvl1pPr marL="457200" lvl="0" indent="-228600" algn="l" rtl="0">
              <a:lnSpc>
                <a:spcPct val="90000"/>
              </a:lnSpc>
              <a:spcBef>
                <a:spcPts val="800"/>
              </a:spcBef>
              <a:spcAft>
                <a:spcPts val="0"/>
              </a:spcAft>
              <a:buClr>
                <a:schemeClr val="dk1"/>
              </a:buClr>
              <a:buSzPts val="2100"/>
              <a:buFont typeface="Gill Sans"/>
              <a:buNone/>
              <a:defRPr sz="2100">
                <a:latin typeface="Gill Sans"/>
                <a:ea typeface="Gill Sans"/>
                <a:cs typeface="Gill Sans"/>
                <a:sym typeface="Gill Sans"/>
              </a:defRPr>
            </a:lvl1pPr>
            <a:lvl2pPr marL="914400" lvl="1" indent="-228600" algn="ctr" rtl="0">
              <a:lnSpc>
                <a:spcPct val="90000"/>
              </a:lnSpc>
              <a:spcBef>
                <a:spcPts val="400"/>
              </a:spcBef>
              <a:spcAft>
                <a:spcPts val="0"/>
              </a:spcAft>
              <a:buClr>
                <a:schemeClr val="dk1"/>
              </a:buClr>
              <a:buSzPts val="1500"/>
              <a:buFont typeface="Gill Sans"/>
              <a:buNone/>
              <a:defRPr sz="1500">
                <a:latin typeface="Gill Sans"/>
                <a:ea typeface="Gill Sans"/>
                <a:cs typeface="Gill Sans"/>
                <a:sym typeface="Gill Sans"/>
              </a:defRPr>
            </a:lvl2pPr>
            <a:lvl3pPr marL="1371600" lvl="2" indent="-228600" algn="ctr" rtl="0">
              <a:lnSpc>
                <a:spcPct val="90000"/>
              </a:lnSpc>
              <a:spcBef>
                <a:spcPts val="400"/>
              </a:spcBef>
              <a:spcAft>
                <a:spcPts val="0"/>
              </a:spcAft>
              <a:buClr>
                <a:schemeClr val="dk1"/>
              </a:buClr>
              <a:buSzPts val="1500"/>
              <a:buFont typeface="Gill Sans"/>
              <a:buNone/>
              <a:defRPr sz="1500">
                <a:latin typeface="Gill Sans"/>
                <a:ea typeface="Gill Sans"/>
                <a:cs typeface="Gill Sans"/>
                <a:sym typeface="Gill Sans"/>
              </a:defRPr>
            </a:lvl3pPr>
            <a:lvl4pPr marL="1828800" lvl="3" indent="-228600" algn="ctr" rtl="0">
              <a:lnSpc>
                <a:spcPct val="90000"/>
              </a:lnSpc>
              <a:spcBef>
                <a:spcPts val="400"/>
              </a:spcBef>
              <a:spcAft>
                <a:spcPts val="0"/>
              </a:spcAft>
              <a:buClr>
                <a:schemeClr val="dk1"/>
              </a:buClr>
              <a:buSzPts val="1500"/>
              <a:buFont typeface="Gill Sans"/>
              <a:buNone/>
              <a:defRPr sz="1500">
                <a:latin typeface="Gill Sans"/>
                <a:ea typeface="Gill Sans"/>
                <a:cs typeface="Gill Sans"/>
                <a:sym typeface="Gill Sans"/>
              </a:defRPr>
            </a:lvl4pPr>
            <a:lvl5pPr marL="2286000" lvl="4" indent="-228600" algn="ctr" rtl="0">
              <a:lnSpc>
                <a:spcPct val="90000"/>
              </a:lnSpc>
              <a:spcBef>
                <a:spcPts val="400"/>
              </a:spcBef>
              <a:spcAft>
                <a:spcPts val="0"/>
              </a:spcAft>
              <a:buClr>
                <a:schemeClr val="dk1"/>
              </a:buClr>
              <a:buSzPts val="1500"/>
              <a:buFont typeface="Gill Sans"/>
              <a:buNone/>
              <a:defRPr sz="1500">
                <a:latin typeface="Gill Sans"/>
                <a:ea typeface="Gill Sans"/>
                <a:cs typeface="Gill Sans"/>
                <a:sym typeface="Gill Sans"/>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4CDB2D-AB13-2740-8760-E712FBEC9BB0}"/>
              </a:ext>
            </a:extLst>
          </p:cNvPr>
          <p:cNvSpPr>
            <a:spLocks noGrp="1"/>
          </p:cNvSpPr>
          <p:nvPr>
            <p:ph idx="1"/>
          </p:nvPr>
        </p:nvSpPr>
        <p:spPr>
          <a:xfrm>
            <a:off x="733552" y="1531089"/>
            <a:ext cx="7639739" cy="2535865"/>
          </a:xfrm>
        </p:spPr>
        <p:txBody>
          <a:bodyPr>
            <a:normAutofit/>
          </a:bodyPr>
          <a:lstStyle>
            <a:lvl1pPr marL="171411" indent="-171411">
              <a:buFontTx/>
              <a:buBlip>
                <a:blip r:embed="rId2"/>
              </a:buBlip>
              <a:defRPr sz="1050" baseline="0"/>
            </a:lvl1pPr>
            <a:lvl2pPr marL="514235" indent="-171411">
              <a:buFontTx/>
              <a:buBlip>
                <a:blip r:embed="rId3"/>
              </a:buBlip>
              <a:defRPr sz="1050" baseline="0"/>
            </a:lvl2pPr>
            <a:lvl3pPr marL="857057" indent="-171411">
              <a:buFontTx/>
              <a:buBlip>
                <a:blip r:embed="rId3"/>
              </a:buBlip>
              <a:defRPr sz="1050" baseline="0"/>
            </a:lvl3pPr>
            <a:lvl4pPr marL="1199880" indent="-171411">
              <a:buFontTx/>
              <a:buBlip>
                <a:blip r:embed="rId3"/>
              </a:buBlip>
              <a:defRPr sz="1050" baseline="0"/>
            </a:lvl4pPr>
            <a:lvl5pPr marL="1542704" indent="-171411">
              <a:buFontTx/>
              <a:buBlip>
                <a:blip r:embed="rId3"/>
              </a:buBlip>
              <a:defRPr sz="105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D847788F-D0AA-6B4E-BAD1-567E883FC4B2}"/>
              </a:ext>
            </a:extLst>
          </p:cNvPr>
          <p:cNvPicPr>
            <a:picLocks noChangeAspect="1"/>
          </p:cNvPicPr>
          <p:nvPr userDrawn="1"/>
        </p:nvPicPr>
        <p:blipFill>
          <a:blip r:embed="rId4"/>
          <a:stretch>
            <a:fillRect/>
          </a:stretch>
        </p:blipFill>
        <p:spPr>
          <a:xfrm>
            <a:off x="112476" y="4731160"/>
            <a:ext cx="386770" cy="339687"/>
          </a:xfrm>
          <a:prstGeom prst="rect">
            <a:avLst/>
          </a:prstGeom>
        </p:spPr>
      </p:pic>
      <p:sp>
        <p:nvSpPr>
          <p:cNvPr id="6" name="Title 5">
            <a:extLst>
              <a:ext uri="{FF2B5EF4-FFF2-40B4-BE49-F238E27FC236}">
                <a16:creationId xmlns:a16="http://schemas.microsoft.com/office/drawing/2014/main" id="{F1ED2C15-1DAB-D74C-90B6-02684ACC3C7F}"/>
              </a:ext>
            </a:extLst>
          </p:cNvPr>
          <p:cNvSpPr>
            <a:spLocks noGrp="1"/>
          </p:cNvSpPr>
          <p:nvPr>
            <p:ph type="title"/>
          </p:nvPr>
        </p:nvSpPr>
        <p:spPr>
          <a:xfrm>
            <a:off x="733552" y="619125"/>
            <a:ext cx="7639739" cy="648892"/>
          </a:xfrm>
        </p:spPr>
        <p:txBody>
          <a:bodyPr>
            <a:normAutofit/>
          </a:bodyPr>
          <a:lstStyle>
            <a:lvl1pPr>
              <a:defRPr sz="2849" baseline="0"/>
            </a:lvl1pPr>
          </a:lstStyle>
          <a:p>
            <a:r>
              <a:rPr lang="en-US"/>
              <a:t>Click to edit Master title style</a:t>
            </a:r>
            <a:endParaRPr lang="en-US" dirty="0"/>
          </a:p>
        </p:txBody>
      </p:sp>
      <p:sp>
        <p:nvSpPr>
          <p:cNvPr id="10" name="TextBox 9">
            <a:extLst>
              <a:ext uri="{FF2B5EF4-FFF2-40B4-BE49-F238E27FC236}">
                <a16:creationId xmlns:a16="http://schemas.microsoft.com/office/drawing/2014/main" id="{9DFC68D1-7F63-AF4B-82CB-1530FD0F0EAD}"/>
              </a:ext>
            </a:extLst>
          </p:cNvPr>
          <p:cNvSpPr txBox="1"/>
          <p:nvPr userDrawn="1"/>
        </p:nvSpPr>
        <p:spPr>
          <a:xfrm>
            <a:off x="6324989" y="4838417"/>
            <a:ext cx="2662776" cy="196208"/>
          </a:xfrm>
          <a:prstGeom prst="rect">
            <a:avLst/>
          </a:prstGeom>
          <a:noFill/>
        </p:spPr>
        <p:txBody>
          <a:bodyPr wrap="square" rtlCol="0">
            <a:spAutoFit/>
          </a:bodyPr>
          <a:lstStyle/>
          <a:p>
            <a:pPr algn="r"/>
            <a:r>
              <a:rPr lang="en-US" sz="675" b="1" i="0" baseline="0" dirty="0">
                <a:solidFill>
                  <a:schemeClr val="bg1"/>
                </a:solidFill>
              </a:rPr>
              <a:t>American Physical Society</a:t>
            </a:r>
          </a:p>
        </p:txBody>
      </p:sp>
    </p:spTree>
    <p:extLst>
      <p:ext uri="{BB962C8B-B14F-4D97-AF65-F5344CB8AC3E}">
        <p14:creationId xmlns:p14="http://schemas.microsoft.com/office/powerpoint/2010/main" val="3836656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4CDB2D-AB13-2740-8760-E712FBEC9BB0}"/>
              </a:ext>
            </a:extLst>
          </p:cNvPr>
          <p:cNvSpPr>
            <a:spLocks noGrp="1"/>
          </p:cNvSpPr>
          <p:nvPr>
            <p:ph idx="1"/>
          </p:nvPr>
        </p:nvSpPr>
        <p:spPr>
          <a:xfrm>
            <a:off x="733552" y="1531089"/>
            <a:ext cx="7639739" cy="2535865"/>
          </a:xfrm>
        </p:spPr>
        <p:txBody>
          <a:bodyPr>
            <a:normAutofit/>
          </a:bodyPr>
          <a:lstStyle>
            <a:lvl1pPr marL="171411" indent="-171411">
              <a:buFontTx/>
              <a:buBlip>
                <a:blip r:embed="rId2"/>
              </a:buBlip>
              <a:defRPr sz="1050" baseline="0"/>
            </a:lvl1pPr>
            <a:lvl2pPr marL="514235" indent="-171411">
              <a:buFontTx/>
              <a:buBlip>
                <a:blip r:embed="rId3"/>
              </a:buBlip>
              <a:defRPr sz="1050" baseline="0"/>
            </a:lvl2pPr>
            <a:lvl3pPr marL="857057" indent="-171411">
              <a:buFontTx/>
              <a:buBlip>
                <a:blip r:embed="rId3"/>
              </a:buBlip>
              <a:defRPr sz="1050" baseline="0"/>
            </a:lvl3pPr>
            <a:lvl4pPr marL="1199880" indent="-171411">
              <a:buFontTx/>
              <a:buBlip>
                <a:blip r:embed="rId3"/>
              </a:buBlip>
              <a:defRPr sz="1050" baseline="0"/>
            </a:lvl4pPr>
            <a:lvl5pPr marL="1542704" indent="-171411">
              <a:buFontTx/>
              <a:buBlip>
                <a:blip r:embed="rId3"/>
              </a:buBlip>
              <a:defRPr sz="105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D847788F-D0AA-6B4E-BAD1-567E883FC4B2}"/>
              </a:ext>
            </a:extLst>
          </p:cNvPr>
          <p:cNvPicPr>
            <a:picLocks noChangeAspect="1"/>
          </p:cNvPicPr>
          <p:nvPr userDrawn="1"/>
        </p:nvPicPr>
        <p:blipFill>
          <a:blip r:embed="rId4"/>
          <a:stretch>
            <a:fillRect/>
          </a:stretch>
        </p:blipFill>
        <p:spPr>
          <a:xfrm>
            <a:off x="112476" y="4731160"/>
            <a:ext cx="386770" cy="339687"/>
          </a:xfrm>
          <a:prstGeom prst="rect">
            <a:avLst/>
          </a:prstGeom>
        </p:spPr>
      </p:pic>
      <p:sp>
        <p:nvSpPr>
          <p:cNvPr id="6" name="Title 5">
            <a:extLst>
              <a:ext uri="{FF2B5EF4-FFF2-40B4-BE49-F238E27FC236}">
                <a16:creationId xmlns:a16="http://schemas.microsoft.com/office/drawing/2014/main" id="{F1ED2C15-1DAB-D74C-90B6-02684ACC3C7F}"/>
              </a:ext>
            </a:extLst>
          </p:cNvPr>
          <p:cNvSpPr>
            <a:spLocks noGrp="1"/>
          </p:cNvSpPr>
          <p:nvPr>
            <p:ph type="title"/>
          </p:nvPr>
        </p:nvSpPr>
        <p:spPr>
          <a:xfrm>
            <a:off x="733552" y="619125"/>
            <a:ext cx="7639739" cy="648892"/>
          </a:xfrm>
        </p:spPr>
        <p:txBody>
          <a:bodyPr>
            <a:normAutofit/>
          </a:bodyPr>
          <a:lstStyle>
            <a:lvl1pPr>
              <a:defRPr sz="2849" baseline="0"/>
            </a:lvl1pPr>
          </a:lstStyle>
          <a:p>
            <a:r>
              <a:rPr lang="en-US"/>
              <a:t>Click to edit Master title style</a:t>
            </a:r>
            <a:endParaRPr lang="en-US" dirty="0"/>
          </a:p>
        </p:txBody>
      </p:sp>
      <p:sp>
        <p:nvSpPr>
          <p:cNvPr id="10" name="TextBox 9">
            <a:extLst>
              <a:ext uri="{FF2B5EF4-FFF2-40B4-BE49-F238E27FC236}">
                <a16:creationId xmlns:a16="http://schemas.microsoft.com/office/drawing/2014/main" id="{9DFC68D1-7F63-AF4B-82CB-1530FD0F0EAD}"/>
              </a:ext>
            </a:extLst>
          </p:cNvPr>
          <p:cNvSpPr txBox="1"/>
          <p:nvPr userDrawn="1"/>
        </p:nvSpPr>
        <p:spPr>
          <a:xfrm>
            <a:off x="6324989" y="4838417"/>
            <a:ext cx="2662776" cy="196208"/>
          </a:xfrm>
          <a:prstGeom prst="rect">
            <a:avLst/>
          </a:prstGeom>
          <a:noFill/>
        </p:spPr>
        <p:txBody>
          <a:bodyPr wrap="square" rtlCol="0">
            <a:spAutoFit/>
          </a:bodyPr>
          <a:lstStyle/>
          <a:p>
            <a:pPr algn="r"/>
            <a:r>
              <a:rPr lang="en-US" sz="675" b="1" i="0" baseline="0" dirty="0">
                <a:solidFill>
                  <a:schemeClr val="bg1"/>
                </a:solidFill>
              </a:rPr>
              <a:t>American Physical Society</a:t>
            </a:r>
          </a:p>
        </p:txBody>
      </p:sp>
    </p:spTree>
    <p:extLst>
      <p:ext uri="{BB962C8B-B14F-4D97-AF65-F5344CB8AC3E}">
        <p14:creationId xmlns:p14="http://schemas.microsoft.com/office/powerpoint/2010/main" val="91075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700" y="296050"/>
            <a:ext cx="8520600" cy="572700"/>
          </a:xfrm>
          <a:prstGeom prst="rect">
            <a:avLst/>
          </a:prstGeom>
          <a:ln>
            <a:noFill/>
          </a:ln>
        </p:spPr>
        <p:txBody>
          <a:bodyPr spcFirstLastPara="1" wrap="square" lIns="91425" tIns="91425" rIns="91425" bIns="91425" anchor="t" anchorCtr="0">
            <a:noAutofit/>
          </a:bodyPr>
          <a:lstStyle>
            <a:lvl1pPr lvl="0">
              <a:spcBef>
                <a:spcPts val="0"/>
              </a:spcBef>
              <a:spcAft>
                <a:spcPts val="0"/>
              </a:spcAft>
              <a:buClr>
                <a:srgbClr val="028FD7"/>
              </a:buClr>
              <a:buSzPts val="2800"/>
              <a:buNone/>
              <a:defRPr>
                <a:solidFill>
                  <a:srgbClr val="028FD7"/>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1600"/>
              </a:spcBef>
              <a:spcAft>
                <a:spcPts val="0"/>
              </a:spcAft>
              <a:buClr>
                <a:srgbClr val="000000"/>
              </a:buClr>
              <a:buSzPts val="1400"/>
              <a:buChar char="○"/>
              <a:defRPr>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24" name="Google Shape;24;p4"/>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 name="Google Shape;30;p6"/>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
        <p:cNvGrpSpPr/>
        <p:nvPr/>
      </p:nvGrpSpPr>
      <p:grpSpPr>
        <a:xfrm>
          <a:off x="0" y="0"/>
          <a:ext cx="0" cy="0"/>
          <a:chOff x="0" y="0"/>
          <a:chExt cx="0" cy="0"/>
        </a:xfrm>
      </p:grpSpPr>
      <p:sp>
        <p:nvSpPr>
          <p:cNvPr id="32" name="Google Shape;32;p7"/>
          <p:cNvSpPr txBox="1">
            <a:spLocks noGrp="1"/>
          </p:cNvSpPr>
          <p:nvPr>
            <p:ph type="sldNum" idx="12"/>
          </p:nvPr>
        </p:nvSpPr>
        <p:spPr>
          <a:xfrm>
            <a:off x="8472450" y="4757948"/>
            <a:ext cx="548700" cy="298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 name="Google Shape;33;p7"/>
          <p:cNvSpPr/>
          <p:nvPr/>
        </p:nvSpPr>
        <p:spPr>
          <a:xfrm>
            <a:off x="134150" y="990150"/>
            <a:ext cx="3489900" cy="3697800"/>
          </a:xfrm>
          <a:prstGeom prst="rect">
            <a:avLst/>
          </a:prstGeom>
          <a:solidFill>
            <a:srgbClr val="028FD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700"/>
          </a:p>
        </p:txBody>
      </p:sp>
      <p:sp>
        <p:nvSpPr>
          <p:cNvPr id="34" name="Google Shape;34;p7"/>
          <p:cNvSpPr txBox="1">
            <a:spLocks noGrp="1"/>
          </p:cNvSpPr>
          <p:nvPr>
            <p:ph type="body" idx="1"/>
          </p:nvPr>
        </p:nvSpPr>
        <p:spPr>
          <a:xfrm>
            <a:off x="206800" y="1152475"/>
            <a:ext cx="3452400" cy="327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35" name="Google Shape;35;p7"/>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 name="Google Shape;36;p7"/>
          <p:cNvSpPr txBox="1">
            <a:spLocks noGrp="1"/>
          </p:cNvSpPr>
          <p:nvPr>
            <p:ph type="body" idx="2"/>
          </p:nvPr>
        </p:nvSpPr>
        <p:spPr>
          <a:xfrm>
            <a:off x="3659200" y="1041525"/>
            <a:ext cx="5266200" cy="3646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00000"/>
              </a:buClr>
              <a:buSzPts val="1800"/>
              <a:buChar char="●"/>
              <a:defRPr>
                <a:solidFill>
                  <a:srgbClr val="000000"/>
                </a:solidFill>
              </a:defRPr>
            </a:lvl1pPr>
            <a:lvl2pPr marL="914400" lvl="1" indent="-317500" rtl="0">
              <a:spcBef>
                <a:spcPts val="1600"/>
              </a:spcBef>
              <a:spcAft>
                <a:spcPts val="0"/>
              </a:spcAft>
              <a:buClr>
                <a:srgbClr val="000000"/>
              </a:buClr>
              <a:buSzPts val="1400"/>
              <a:buChar char="○"/>
              <a:defRPr>
                <a:solidFill>
                  <a:srgbClr val="000000"/>
                </a:solidFill>
              </a:defRPr>
            </a:lvl2pPr>
            <a:lvl3pPr marL="1371600" lvl="2" indent="-317500" rtl="0">
              <a:spcBef>
                <a:spcPts val="1600"/>
              </a:spcBef>
              <a:spcAft>
                <a:spcPts val="0"/>
              </a:spcAft>
              <a:buClr>
                <a:srgbClr val="000000"/>
              </a:buClr>
              <a:buSzPts val="1400"/>
              <a:buChar char="■"/>
              <a:defRPr>
                <a:solidFill>
                  <a:srgbClr val="000000"/>
                </a:solidFill>
              </a:defRPr>
            </a:lvl3pPr>
            <a:lvl4pPr marL="1828800" lvl="3" indent="-317500" rtl="0">
              <a:spcBef>
                <a:spcPts val="1600"/>
              </a:spcBef>
              <a:spcAft>
                <a:spcPts val="0"/>
              </a:spcAft>
              <a:buClr>
                <a:srgbClr val="000000"/>
              </a:buClr>
              <a:buSzPts val="1400"/>
              <a:buChar char="●"/>
              <a:defRPr>
                <a:solidFill>
                  <a:srgbClr val="000000"/>
                </a:solidFill>
              </a:defRPr>
            </a:lvl4pPr>
            <a:lvl5pPr marL="2286000" lvl="4" indent="-317500" rtl="0">
              <a:spcBef>
                <a:spcPts val="1600"/>
              </a:spcBef>
              <a:spcAft>
                <a:spcPts val="0"/>
              </a:spcAft>
              <a:buClr>
                <a:srgbClr val="000000"/>
              </a:buClr>
              <a:buSzPts val="1400"/>
              <a:buChar char="○"/>
              <a:defRPr>
                <a:solidFill>
                  <a:srgbClr val="000000"/>
                </a:solidFill>
              </a:defRPr>
            </a:lvl5pPr>
            <a:lvl6pPr marL="2743200" lvl="5" indent="-317500" rtl="0">
              <a:spcBef>
                <a:spcPts val="1600"/>
              </a:spcBef>
              <a:spcAft>
                <a:spcPts val="0"/>
              </a:spcAft>
              <a:buClr>
                <a:srgbClr val="000000"/>
              </a:buClr>
              <a:buSzPts val="1400"/>
              <a:buChar char="■"/>
              <a:defRPr>
                <a:solidFill>
                  <a:srgbClr val="000000"/>
                </a:solidFill>
              </a:defRPr>
            </a:lvl6pPr>
            <a:lvl7pPr marL="3200400" lvl="6" indent="-317500" rtl="0">
              <a:spcBef>
                <a:spcPts val="1600"/>
              </a:spcBef>
              <a:spcAft>
                <a:spcPts val="0"/>
              </a:spcAft>
              <a:buClr>
                <a:srgbClr val="000000"/>
              </a:buClr>
              <a:buSzPts val="1400"/>
              <a:buChar char="●"/>
              <a:defRPr>
                <a:solidFill>
                  <a:srgbClr val="000000"/>
                </a:solidFill>
              </a:defRPr>
            </a:lvl7pPr>
            <a:lvl8pPr marL="3657600" lvl="7" indent="-317500" rtl="0">
              <a:spcBef>
                <a:spcPts val="1600"/>
              </a:spcBef>
              <a:spcAft>
                <a:spcPts val="0"/>
              </a:spcAft>
              <a:buClr>
                <a:srgbClr val="000000"/>
              </a:buClr>
              <a:buSzPts val="1400"/>
              <a:buChar char="○"/>
              <a:defRPr>
                <a:solidFill>
                  <a:srgbClr val="000000"/>
                </a:solidFill>
              </a:defRPr>
            </a:lvl8pPr>
            <a:lvl9pPr marL="4114800" lvl="8" indent="-317500" rtl="0">
              <a:spcBef>
                <a:spcPts val="1600"/>
              </a:spcBef>
              <a:spcAft>
                <a:spcPts val="160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
        <p:cNvGrpSpPr/>
        <p:nvPr/>
      </p:nvGrpSpPr>
      <p:grpSpPr>
        <a:xfrm>
          <a:off x="0" y="0"/>
          <a:ext cx="0" cy="0"/>
          <a:chOff x="0" y="0"/>
          <a:chExt cx="0" cy="0"/>
        </a:xfrm>
      </p:grpSpPr>
      <p:sp>
        <p:nvSpPr>
          <p:cNvPr id="38" name="Google Shape;38;p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9" name="Google Shape;39;p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0" name="Google Shape;40;p8"/>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9"/>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45" name="Google Shape;45;p1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600"/>
              </a:spcBef>
              <a:spcAft>
                <a:spcPts val="0"/>
              </a:spcAft>
              <a:buClr>
                <a:schemeClr val="dk1"/>
              </a:buClr>
              <a:buSzPts val="1400"/>
              <a:buChar char="○"/>
              <a:defRPr sz="1100"/>
            </a:lvl2pPr>
            <a:lvl3pPr marL="1371600" lvl="2" indent="-317500" algn="l">
              <a:lnSpc>
                <a:spcPct val="90000"/>
              </a:lnSpc>
              <a:spcBef>
                <a:spcPts val="1600"/>
              </a:spcBef>
              <a:spcAft>
                <a:spcPts val="0"/>
              </a:spcAft>
              <a:buClr>
                <a:schemeClr val="dk1"/>
              </a:buClr>
              <a:buSzPts val="1400"/>
              <a:buChar char="■"/>
              <a:defRPr sz="1100"/>
            </a:lvl3pPr>
            <a:lvl4pPr marL="1828800" lvl="3" indent="-317500" algn="l">
              <a:lnSpc>
                <a:spcPct val="90000"/>
              </a:lnSpc>
              <a:spcBef>
                <a:spcPts val="1600"/>
              </a:spcBef>
              <a:spcAft>
                <a:spcPts val="0"/>
              </a:spcAft>
              <a:buClr>
                <a:schemeClr val="dk1"/>
              </a:buClr>
              <a:buSzPts val="1400"/>
              <a:buChar char="●"/>
              <a:defRPr sz="1100"/>
            </a:lvl4pPr>
            <a:lvl5pPr marL="2286000" lvl="4" indent="-317500" algn="l">
              <a:lnSpc>
                <a:spcPct val="90000"/>
              </a:lnSpc>
              <a:spcBef>
                <a:spcPts val="1600"/>
              </a:spcBef>
              <a:spcAft>
                <a:spcPts val="0"/>
              </a:spcAft>
              <a:buClr>
                <a:schemeClr val="dk1"/>
              </a:buClr>
              <a:buSzPts val="1400"/>
              <a:buChar char="○"/>
              <a:defRPr sz="1100"/>
            </a:lvl5pPr>
            <a:lvl6pPr marL="2743200" lvl="5" indent="-317500" algn="l">
              <a:lnSpc>
                <a:spcPct val="90000"/>
              </a:lnSpc>
              <a:spcBef>
                <a:spcPts val="1600"/>
              </a:spcBef>
              <a:spcAft>
                <a:spcPts val="0"/>
              </a:spcAft>
              <a:buClr>
                <a:schemeClr val="dk1"/>
              </a:buClr>
              <a:buSzPts val="1400"/>
              <a:buChar char="■"/>
              <a:defRPr sz="1100"/>
            </a:lvl6pPr>
            <a:lvl7pPr marL="3200400" lvl="6" indent="-317500" algn="l">
              <a:lnSpc>
                <a:spcPct val="90000"/>
              </a:lnSpc>
              <a:spcBef>
                <a:spcPts val="1600"/>
              </a:spcBef>
              <a:spcAft>
                <a:spcPts val="0"/>
              </a:spcAft>
              <a:buClr>
                <a:schemeClr val="dk1"/>
              </a:buClr>
              <a:buSzPts val="1400"/>
              <a:buChar char="●"/>
              <a:defRPr sz="1100"/>
            </a:lvl7pPr>
            <a:lvl8pPr marL="3657600" lvl="7" indent="-317500" algn="l">
              <a:lnSpc>
                <a:spcPct val="90000"/>
              </a:lnSpc>
              <a:spcBef>
                <a:spcPts val="1600"/>
              </a:spcBef>
              <a:spcAft>
                <a:spcPts val="0"/>
              </a:spcAft>
              <a:buClr>
                <a:schemeClr val="dk1"/>
              </a:buClr>
              <a:buSzPts val="1400"/>
              <a:buChar char="○"/>
              <a:defRPr sz="1100"/>
            </a:lvl8pPr>
            <a:lvl9pPr marL="4114800" lvl="8" indent="-317500" algn="l">
              <a:lnSpc>
                <a:spcPct val="90000"/>
              </a:lnSpc>
              <a:spcBef>
                <a:spcPts val="1600"/>
              </a:spcBef>
              <a:spcAft>
                <a:spcPts val="1600"/>
              </a:spcAft>
              <a:buClr>
                <a:schemeClr val="dk1"/>
              </a:buClr>
              <a:buSzPts val="1400"/>
              <a:buChar char="■"/>
              <a:defRPr sz="1100"/>
            </a:lvl9pPr>
          </a:lstStyle>
          <a:p>
            <a:endParaRPr/>
          </a:p>
        </p:txBody>
      </p:sp>
      <p:sp>
        <p:nvSpPr>
          <p:cNvPr id="46" name="Google Shape;46;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605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28FD7"/>
              </a:buClr>
              <a:buSzPts val="2800"/>
              <a:buNone/>
              <a:defRPr sz="2800">
                <a:solidFill>
                  <a:srgbClr val="028FD7"/>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Char char="●"/>
              <a:defRPr sz="1800"/>
            </a:lvl1pPr>
            <a:lvl2pPr marL="914400" lvl="1" indent="-317500">
              <a:lnSpc>
                <a:spcPct val="115000"/>
              </a:lnSpc>
              <a:spcBef>
                <a:spcPts val="1600"/>
              </a:spcBef>
              <a:spcAft>
                <a:spcPts val="0"/>
              </a:spcAft>
              <a:buSzPts val="1400"/>
              <a:buChar char="○"/>
              <a:defRPr/>
            </a:lvl2pPr>
            <a:lvl3pPr marL="1371600" lvl="2" indent="-317500">
              <a:lnSpc>
                <a:spcPct val="115000"/>
              </a:lnSpc>
              <a:spcBef>
                <a:spcPts val="1600"/>
              </a:spcBef>
              <a:spcAft>
                <a:spcPts val="0"/>
              </a:spcAft>
              <a:buSzPts val="1400"/>
              <a:buChar char="■"/>
              <a:defRPr/>
            </a:lvl3pPr>
            <a:lvl4pPr marL="1828800" lvl="3" indent="-317500">
              <a:lnSpc>
                <a:spcPct val="115000"/>
              </a:lnSpc>
              <a:spcBef>
                <a:spcPts val="1600"/>
              </a:spcBef>
              <a:spcAft>
                <a:spcPts val="0"/>
              </a:spcAft>
              <a:buSzPts val="1400"/>
              <a:buChar char="●"/>
              <a:defRPr/>
            </a:lvl4pPr>
            <a:lvl5pPr marL="2286000" lvl="4" indent="-317500">
              <a:lnSpc>
                <a:spcPct val="115000"/>
              </a:lnSpc>
              <a:spcBef>
                <a:spcPts val="1600"/>
              </a:spcBef>
              <a:spcAft>
                <a:spcPts val="0"/>
              </a:spcAft>
              <a:buSzPts val="1400"/>
              <a:buChar char="○"/>
              <a:defRPr/>
            </a:lvl5pPr>
            <a:lvl6pPr marL="2743200" lvl="5" indent="-317500">
              <a:lnSpc>
                <a:spcPct val="115000"/>
              </a:lnSpc>
              <a:spcBef>
                <a:spcPts val="1600"/>
              </a:spcBef>
              <a:spcAft>
                <a:spcPts val="0"/>
              </a:spcAft>
              <a:buSzPts val="1400"/>
              <a:buChar char="■"/>
              <a:defRPr/>
            </a:lvl6pPr>
            <a:lvl7pPr marL="3200400" lvl="6" indent="-317500">
              <a:lnSpc>
                <a:spcPct val="115000"/>
              </a:lnSpc>
              <a:spcBef>
                <a:spcPts val="1600"/>
              </a:spcBef>
              <a:spcAft>
                <a:spcPts val="0"/>
              </a:spcAft>
              <a:buSzPts val="1400"/>
              <a:buChar char="●"/>
              <a:defRPr/>
            </a:lvl7pPr>
            <a:lvl8pPr marL="3657600" lvl="7" indent="-317500">
              <a:lnSpc>
                <a:spcPct val="115000"/>
              </a:lnSpc>
              <a:spcBef>
                <a:spcPts val="1600"/>
              </a:spcBef>
              <a:spcAft>
                <a:spcPts val="0"/>
              </a:spcAft>
              <a:buSzPts val="1400"/>
              <a:buChar char="○"/>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0" y="4767298"/>
            <a:ext cx="548700" cy="289500"/>
          </a:xfrm>
          <a:prstGeom prst="rect">
            <a:avLst/>
          </a:prstGeom>
          <a:noFill/>
          <a:ln>
            <a:noFill/>
          </a:ln>
        </p:spPr>
        <p:txBody>
          <a:bodyPr spcFirstLastPara="1" wrap="square" lIns="91425" tIns="91425" rIns="91425" bIns="91425" anchor="ctr" anchorCtr="0">
            <a:noAutofit/>
          </a:bodyPr>
          <a:lstStyle>
            <a:lvl1pPr lvl="0" algn="r">
              <a:buNone/>
              <a:defRPr sz="1000">
                <a:solidFill>
                  <a:srgbClr val="FFFFFF"/>
                </a:solidFill>
              </a:defRPr>
            </a:lvl1pPr>
            <a:lvl2pPr lvl="1" algn="r">
              <a:buNone/>
              <a:defRPr sz="1000">
                <a:solidFill>
                  <a:srgbClr val="FFFFFF"/>
                </a:solidFill>
              </a:defRPr>
            </a:lvl2pPr>
            <a:lvl3pPr lvl="2" algn="r">
              <a:buNone/>
              <a:defRPr sz="1000">
                <a:solidFill>
                  <a:srgbClr val="FFFFFF"/>
                </a:solidFill>
              </a:defRPr>
            </a:lvl3pPr>
            <a:lvl4pPr lvl="3" algn="r">
              <a:buNone/>
              <a:defRPr sz="1000">
                <a:solidFill>
                  <a:srgbClr val="FFFFFF"/>
                </a:solidFill>
              </a:defRPr>
            </a:lvl4pPr>
            <a:lvl5pPr lvl="4" algn="r">
              <a:buNone/>
              <a:defRPr sz="1000">
                <a:solidFill>
                  <a:srgbClr val="FFFFFF"/>
                </a:solidFill>
              </a:defRPr>
            </a:lvl5pPr>
            <a:lvl6pPr lvl="5" algn="r">
              <a:buNone/>
              <a:defRPr sz="1000">
                <a:solidFill>
                  <a:srgbClr val="FFFFFF"/>
                </a:solidFill>
              </a:defRPr>
            </a:lvl6pPr>
            <a:lvl7pPr lvl="6" algn="r">
              <a:buNone/>
              <a:defRPr sz="1000">
                <a:solidFill>
                  <a:srgbClr val="FFFFFF"/>
                </a:solidFill>
              </a:defRPr>
            </a:lvl7pPr>
            <a:lvl8pPr lvl="7" algn="r">
              <a:buNone/>
              <a:defRPr sz="1000">
                <a:solidFill>
                  <a:srgbClr val="FFFFFF"/>
                </a:solidFill>
              </a:defRPr>
            </a:lvl8pPr>
            <a:lvl9pPr lvl="8" algn="r">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grpSp>
        <p:nvGrpSpPr>
          <p:cNvPr id="9" name="Google Shape;9;p1"/>
          <p:cNvGrpSpPr/>
          <p:nvPr/>
        </p:nvGrpSpPr>
        <p:grpSpPr>
          <a:xfrm>
            <a:off x="0" y="4767288"/>
            <a:ext cx="9144000" cy="376200"/>
            <a:chOff x="0" y="4767288"/>
            <a:chExt cx="9144000" cy="376200"/>
          </a:xfrm>
        </p:grpSpPr>
        <p:sp>
          <p:nvSpPr>
            <p:cNvPr id="10" name="Google Shape;10;p1"/>
            <p:cNvSpPr/>
            <p:nvPr/>
          </p:nvSpPr>
          <p:spPr>
            <a:xfrm>
              <a:off x="0" y="4767288"/>
              <a:ext cx="9144000" cy="376200"/>
            </a:xfrm>
            <a:prstGeom prst="rect">
              <a:avLst/>
            </a:prstGeom>
            <a:solidFill>
              <a:srgbClr val="028FD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700">
                <a:solidFill>
                  <a:srgbClr val="028FD7"/>
                </a:solidFill>
              </a:endParaRPr>
            </a:p>
          </p:txBody>
        </p:sp>
        <p:pic>
          <p:nvPicPr>
            <p:cNvPr id="11" name="Google Shape;11;p1"/>
            <p:cNvPicPr preferRelativeResize="0"/>
            <p:nvPr/>
          </p:nvPicPr>
          <p:blipFill rotWithShape="1">
            <a:blip r:embed="rId15">
              <a:alphaModFix/>
            </a:blip>
            <a:srcRect b="21691"/>
            <a:stretch/>
          </p:blipFill>
          <p:spPr>
            <a:xfrm>
              <a:off x="134150" y="4813253"/>
              <a:ext cx="793124" cy="222625"/>
            </a:xfrm>
            <a:prstGeom prst="rect">
              <a:avLst/>
            </a:prstGeom>
            <a:noFill/>
            <a:ln>
              <a:noFill/>
            </a:ln>
          </p:spPr>
        </p:pic>
      </p:grpSp>
      <p:sp>
        <p:nvSpPr>
          <p:cNvPr id="12" name="Google Shape;12;p1"/>
          <p:cNvSpPr/>
          <p:nvPr/>
        </p:nvSpPr>
        <p:spPr>
          <a:xfrm>
            <a:off x="0" y="868738"/>
            <a:ext cx="9144000" cy="73500"/>
          </a:xfrm>
          <a:prstGeom prst="rect">
            <a:avLst/>
          </a:prstGeom>
          <a:solidFill>
            <a:srgbClr val="028FD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700">
              <a:solidFill>
                <a:srgbClr val="028FD7"/>
              </a:solidFill>
            </a:endParaRPr>
          </a:p>
        </p:txBody>
      </p:sp>
      <p:sp>
        <p:nvSpPr>
          <p:cNvPr id="13" name="Google Shape;13;p1"/>
          <p:cNvSpPr txBox="1"/>
          <p:nvPr/>
        </p:nvSpPr>
        <p:spPr>
          <a:xfrm>
            <a:off x="137160" y="5029200"/>
            <a:ext cx="8334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Arial Narrow"/>
                <a:ea typeface="Arial Narrow"/>
                <a:cs typeface="Arial Narrow"/>
                <a:sym typeface="Arial Narrow"/>
              </a:rPr>
              <a:t>An NSF INCLUDES Alliance</a:t>
            </a:r>
            <a:endParaRPr sz="200">
              <a:solidFill>
                <a:srgbClr val="FFFFFF"/>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1" r:id="rId12"/>
    <p:sldLayoutId id="21474836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jp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p13"/>
          <p:cNvSpPr/>
          <p:nvPr/>
        </p:nvSpPr>
        <p:spPr>
          <a:xfrm rot="5400000">
            <a:off x="3852085" y="1657406"/>
            <a:ext cx="2111375" cy="1828451"/>
          </a:xfrm>
          <a:custGeom>
            <a:avLst/>
            <a:gdLst/>
            <a:ahLst/>
            <a:cxnLst/>
            <a:rect l="l" t="t" r="r" b="b"/>
            <a:pathLst>
              <a:path w="6350000" h="5499100" extrusionOk="0">
                <a:moveTo>
                  <a:pt x="0" y="5499100"/>
                </a:moveTo>
                <a:lnTo>
                  <a:pt x="3175000" y="0"/>
                </a:lnTo>
                <a:lnTo>
                  <a:pt x="6350000" y="5499100"/>
                </a:lnTo>
                <a:close/>
              </a:path>
            </a:pathLst>
          </a:custGeom>
          <a:solidFill>
            <a:srgbClr val="028FD7"/>
          </a:solidFill>
          <a:ln>
            <a:noFill/>
          </a:ln>
        </p:spPr>
      </p:sp>
      <p:sp>
        <p:nvSpPr>
          <p:cNvPr id="65" name="Google Shape;65;p13"/>
          <p:cNvSpPr/>
          <p:nvPr/>
        </p:nvSpPr>
        <p:spPr>
          <a:xfrm>
            <a:off x="-115687" y="-12"/>
            <a:ext cx="5404800" cy="5143500"/>
          </a:xfrm>
          <a:prstGeom prst="rect">
            <a:avLst/>
          </a:prstGeom>
          <a:solidFill>
            <a:srgbClr val="028FD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sz="700"/>
          </a:p>
        </p:txBody>
      </p:sp>
      <p:sp>
        <p:nvSpPr>
          <p:cNvPr id="66" name="Google Shape;66;p13"/>
          <p:cNvSpPr txBox="1"/>
          <p:nvPr/>
        </p:nvSpPr>
        <p:spPr>
          <a:xfrm>
            <a:off x="265014" y="1092472"/>
            <a:ext cx="4843200" cy="1333200"/>
          </a:xfrm>
          <a:prstGeom prst="rect">
            <a:avLst/>
          </a:prstGeom>
          <a:noFill/>
          <a:ln>
            <a:noFill/>
          </a:ln>
        </p:spPr>
        <p:txBody>
          <a:bodyPr spcFirstLastPara="1" wrap="square" lIns="0" tIns="0" rIns="0" bIns="0" anchor="t" anchorCtr="0">
            <a:noAutofit/>
          </a:bodyPr>
          <a:lstStyle/>
          <a:p>
            <a:pPr marL="0" marR="0" lvl="0" indent="0" algn="l" rtl="0">
              <a:lnSpc>
                <a:spcPct val="102000"/>
              </a:lnSpc>
              <a:spcBef>
                <a:spcPts val="0"/>
              </a:spcBef>
              <a:spcAft>
                <a:spcPts val="0"/>
              </a:spcAft>
              <a:buNone/>
            </a:pPr>
            <a:r>
              <a:rPr lang="en" sz="3600" dirty="0">
                <a:solidFill>
                  <a:srgbClr val="F8F8F3"/>
                </a:solidFill>
                <a:latin typeface="Montserrat"/>
                <a:ea typeface="Montserrat"/>
                <a:cs typeface="Montserrat"/>
                <a:sym typeface="Montserrat"/>
              </a:rPr>
              <a:t>The Inclusive Graduate Education  Network (IGEN)</a:t>
            </a:r>
            <a:endParaRPr sz="3600" dirty="0">
              <a:solidFill>
                <a:srgbClr val="F8F8F3"/>
              </a:solidFill>
              <a:latin typeface="Montserrat"/>
              <a:ea typeface="Montserrat"/>
              <a:cs typeface="Montserrat"/>
              <a:sym typeface="Montserrat"/>
            </a:endParaRPr>
          </a:p>
        </p:txBody>
      </p:sp>
      <p:sp>
        <p:nvSpPr>
          <p:cNvPr id="67" name="Google Shape;67;p13"/>
          <p:cNvSpPr txBox="1"/>
          <p:nvPr/>
        </p:nvSpPr>
        <p:spPr>
          <a:xfrm>
            <a:off x="265013" y="3183650"/>
            <a:ext cx="4843201" cy="1003422"/>
          </a:xfrm>
          <a:prstGeom prst="rect">
            <a:avLst/>
          </a:prstGeom>
          <a:noFill/>
          <a:ln>
            <a:noFill/>
          </a:ln>
        </p:spPr>
        <p:txBody>
          <a:bodyPr spcFirstLastPara="1" wrap="square" lIns="0" tIns="0" rIns="0" bIns="0" anchor="t" anchorCtr="0">
            <a:noAutofit/>
          </a:bodyPr>
          <a:lstStyle/>
          <a:p>
            <a:pPr marL="0" marR="0" lvl="0" indent="0" algn="l" rtl="0">
              <a:lnSpc>
                <a:spcPct val="139964"/>
              </a:lnSpc>
              <a:spcBef>
                <a:spcPts val="0"/>
              </a:spcBef>
              <a:spcAft>
                <a:spcPts val="0"/>
              </a:spcAft>
              <a:buNone/>
            </a:pPr>
            <a:r>
              <a:rPr lang="en" sz="2000" dirty="0">
                <a:solidFill>
                  <a:srgbClr val="F8F8F3"/>
                </a:solidFill>
                <a:latin typeface="Raleway"/>
                <a:ea typeface="Raleway"/>
                <a:cs typeface="Raleway"/>
                <a:sym typeface="Raleway"/>
              </a:rPr>
              <a:t>2022 March Meeting, </a:t>
            </a:r>
            <a:r>
              <a:rPr lang="en" sz="2000" dirty="0">
                <a:solidFill>
                  <a:srgbClr val="F8F8F3"/>
                </a:solidFill>
                <a:latin typeface="Raleway"/>
                <a:sym typeface="Raleway"/>
              </a:rPr>
              <a:t>Session Y28</a:t>
            </a:r>
          </a:p>
          <a:p>
            <a:pPr marL="0" marR="0" lvl="0" indent="0" algn="l" rtl="0">
              <a:lnSpc>
                <a:spcPct val="139964"/>
              </a:lnSpc>
              <a:spcBef>
                <a:spcPts val="0"/>
              </a:spcBef>
              <a:spcAft>
                <a:spcPts val="0"/>
              </a:spcAft>
              <a:buNone/>
            </a:pPr>
            <a:r>
              <a:rPr lang="en" sz="2000" dirty="0">
                <a:solidFill>
                  <a:srgbClr val="F8F8F3"/>
                </a:solidFill>
                <a:latin typeface="Raleway"/>
                <a:sym typeface="Raleway"/>
              </a:rPr>
              <a:t>Monica Plisch, APS Director of Programs</a:t>
            </a:r>
          </a:p>
        </p:txBody>
      </p:sp>
      <p:sp>
        <p:nvSpPr>
          <p:cNvPr id="68" name="Google Shape;68;p13"/>
          <p:cNvSpPr/>
          <p:nvPr/>
        </p:nvSpPr>
        <p:spPr>
          <a:xfrm>
            <a:off x="265037" y="2985425"/>
            <a:ext cx="3977100" cy="105600"/>
          </a:xfrm>
          <a:prstGeom prst="rect">
            <a:avLst/>
          </a:prstGeom>
          <a:solidFill>
            <a:srgbClr val="F8F8F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9" name="Google Shape;69;p13"/>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grpSp>
        <p:nvGrpSpPr>
          <p:cNvPr id="70" name="Google Shape;70;p13"/>
          <p:cNvGrpSpPr/>
          <p:nvPr/>
        </p:nvGrpSpPr>
        <p:grpSpPr>
          <a:xfrm>
            <a:off x="5894450" y="2041150"/>
            <a:ext cx="3052345" cy="1719918"/>
            <a:chOff x="5894450" y="2041150"/>
            <a:chExt cx="3052345" cy="1719918"/>
          </a:xfrm>
        </p:grpSpPr>
        <p:pic>
          <p:nvPicPr>
            <p:cNvPr id="71" name="Google Shape;71;p13"/>
            <p:cNvPicPr preferRelativeResize="0"/>
            <p:nvPr/>
          </p:nvPicPr>
          <p:blipFill>
            <a:blip r:embed="rId3">
              <a:alphaModFix/>
            </a:blip>
            <a:stretch>
              <a:fillRect/>
            </a:stretch>
          </p:blipFill>
          <p:spPr>
            <a:xfrm>
              <a:off x="5894450" y="2041150"/>
              <a:ext cx="3052345" cy="1099013"/>
            </a:xfrm>
            <a:prstGeom prst="rect">
              <a:avLst/>
            </a:prstGeom>
            <a:noFill/>
            <a:ln>
              <a:noFill/>
            </a:ln>
          </p:spPr>
        </p:pic>
        <p:pic>
          <p:nvPicPr>
            <p:cNvPr id="72" name="Google Shape;72;p13"/>
            <p:cNvPicPr preferRelativeResize="0"/>
            <p:nvPr/>
          </p:nvPicPr>
          <p:blipFill>
            <a:blip r:embed="rId4">
              <a:alphaModFix/>
            </a:blip>
            <a:stretch>
              <a:fillRect/>
            </a:stretch>
          </p:blipFill>
          <p:spPr>
            <a:xfrm>
              <a:off x="6049025" y="3261938"/>
              <a:ext cx="2743200" cy="9144"/>
            </a:xfrm>
            <a:prstGeom prst="rect">
              <a:avLst/>
            </a:prstGeom>
            <a:noFill/>
            <a:ln>
              <a:noFill/>
            </a:ln>
          </p:spPr>
        </p:pic>
        <p:pic>
          <p:nvPicPr>
            <p:cNvPr id="73" name="Google Shape;73;p13"/>
            <p:cNvPicPr preferRelativeResize="0"/>
            <p:nvPr/>
          </p:nvPicPr>
          <p:blipFill>
            <a:blip r:embed="rId5">
              <a:alphaModFix/>
            </a:blip>
            <a:stretch>
              <a:fillRect/>
            </a:stretch>
          </p:blipFill>
          <p:spPr>
            <a:xfrm>
              <a:off x="6049025" y="3261958"/>
              <a:ext cx="2743200" cy="499110"/>
            </a:xfrm>
            <a:prstGeom prst="rect">
              <a:avLst/>
            </a:prstGeom>
            <a:noFill/>
            <a:ln>
              <a:noFill/>
            </a:ln>
          </p:spPr>
        </p:pic>
      </p:grpSp>
      <p:sp>
        <p:nvSpPr>
          <p:cNvPr id="74" name="Google Shape;74;p13"/>
          <p:cNvSpPr txBox="1"/>
          <p:nvPr/>
        </p:nvSpPr>
        <p:spPr>
          <a:xfrm>
            <a:off x="5894375" y="4272600"/>
            <a:ext cx="3052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 dirty="0">
                <a:solidFill>
                  <a:srgbClr val="07517A"/>
                </a:solidFill>
              </a:rPr>
              <a:t>This material is based upon work supported by the National Science Foundation under Grants Nos. 1834540, 1834545, 1834528 and 1834516. Any opinions, findings, and conclusions or recommendations expressed in this material are those of the authors and do not necessarily reflect the views of the National Science Foundation.</a:t>
            </a:r>
            <a:endParaRPr sz="500" dirty="0">
              <a:solidFill>
                <a:srgbClr val="07517A"/>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1"/>
          <p:cNvSpPr txBox="1">
            <a:spLocks noGrp="1"/>
          </p:cNvSpPr>
          <p:nvPr>
            <p:ph type="sldNum" idx="12"/>
          </p:nvPr>
        </p:nvSpPr>
        <p:spPr>
          <a:xfrm>
            <a:off x="8472450" y="4757948"/>
            <a:ext cx="548700" cy="298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90" name="Google Shape;190;p21"/>
          <p:cNvSpPr txBox="1">
            <a:spLocks noGrp="1"/>
          </p:cNvSpPr>
          <p:nvPr>
            <p:ph type="body" idx="1"/>
          </p:nvPr>
        </p:nvSpPr>
        <p:spPr>
          <a:xfrm>
            <a:off x="177550" y="935650"/>
            <a:ext cx="3454800" cy="3822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i="1">
              <a:solidFill>
                <a:schemeClr val="lt1"/>
              </a:solidFill>
            </a:endParaRPr>
          </a:p>
          <a:p>
            <a:pPr marL="0" lvl="0" indent="0" algn="l" rtl="0">
              <a:spcBef>
                <a:spcPts val="0"/>
              </a:spcBef>
              <a:spcAft>
                <a:spcPts val="1600"/>
              </a:spcAft>
              <a:buNone/>
            </a:pPr>
            <a:endParaRPr sz="1600"/>
          </a:p>
        </p:txBody>
      </p:sp>
      <p:sp>
        <p:nvSpPr>
          <p:cNvPr id="191" name="Google Shape;191;p21"/>
          <p:cNvSpPr txBox="1">
            <a:spLocks noGrp="1"/>
          </p:cNvSpPr>
          <p:nvPr>
            <p:ph type="title"/>
          </p:nvPr>
        </p:nvSpPr>
        <p:spPr>
          <a:xfrm>
            <a:off x="306625" y="166750"/>
            <a:ext cx="8714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1: Increase URM PhDs in Physical Sciences</a:t>
            </a:r>
            <a:endParaRPr sz="2500"/>
          </a:p>
        </p:txBody>
      </p:sp>
      <p:pic>
        <p:nvPicPr>
          <p:cNvPr id="192" name="Google Shape;192;p21"/>
          <p:cNvPicPr preferRelativeResize="0"/>
          <p:nvPr/>
        </p:nvPicPr>
        <p:blipFill>
          <a:blip r:embed="rId3">
            <a:alphaModFix/>
          </a:blip>
          <a:stretch>
            <a:fillRect/>
          </a:stretch>
        </p:blipFill>
        <p:spPr>
          <a:xfrm>
            <a:off x="222391" y="1825108"/>
            <a:ext cx="3310800" cy="1847183"/>
          </a:xfrm>
          <a:prstGeom prst="rect">
            <a:avLst/>
          </a:prstGeom>
          <a:noFill/>
          <a:ln>
            <a:noFill/>
          </a:ln>
        </p:spPr>
      </p:pic>
      <p:graphicFrame>
        <p:nvGraphicFramePr>
          <p:cNvPr id="193" name="Google Shape;193;p21"/>
          <p:cNvGraphicFramePr/>
          <p:nvPr/>
        </p:nvGraphicFramePr>
        <p:xfrm>
          <a:off x="3680675" y="1449475"/>
          <a:ext cx="5387125" cy="2598450"/>
        </p:xfrm>
        <a:graphic>
          <a:graphicData uri="http://schemas.openxmlformats.org/drawingml/2006/table">
            <a:tbl>
              <a:tblPr>
                <a:noFill/>
                <a:tableStyleId>{7755B990-C374-476D-8BF3-000513445E71}</a:tableStyleId>
              </a:tblPr>
              <a:tblGrid>
                <a:gridCol w="2284800">
                  <a:extLst>
                    <a:ext uri="{9D8B030D-6E8A-4147-A177-3AD203B41FA5}">
                      <a16:colId xmlns:a16="http://schemas.microsoft.com/office/drawing/2014/main" val="20000"/>
                    </a:ext>
                  </a:extLst>
                </a:gridCol>
                <a:gridCol w="741325">
                  <a:extLst>
                    <a:ext uri="{9D8B030D-6E8A-4147-A177-3AD203B41FA5}">
                      <a16:colId xmlns:a16="http://schemas.microsoft.com/office/drawing/2014/main" val="20001"/>
                    </a:ext>
                  </a:extLst>
                </a:gridCol>
                <a:gridCol w="733650">
                  <a:extLst>
                    <a:ext uri="{9D8B030D-6E8A-4147-A177-3AD203B41FA5}">
                      <a16:colId xmlns:a16="http://schemas.microsoft.com/office/drawing/2014/main" val="20002"/>
                    </a:ext>
                  </a:extLst>
                </a:gridCol>
                <a:gridCol w="757025">
                  <a:extLst>
                    <a:ext uri="{9D8B030D-6E8A-4147-A177-3AD203B41FA5}">
                      <a16:colId xmlns:a16="http://schemas.microsoft.com/office/drawing/2014/main" val="20003"/>
                    </a:ext>
                  </a:extLst>
                </a:gridCol>
                <a:gridCol w="870325">
                  <a:extLst>
                    <a:ext uri="{9D8B030D-6E8A-4147-A177-3AD203B41FA5}">
                      <a16:colId xmlns:a16="http://schemas.microsoft.com/office/drawing/2014/main" val="20004"/>
                    </a:ext>
                  </a:extLst>
                </a:gridCol>
              </a:tblGrid>
              <a:tr h="609575">
                <a:tc>
                  <a:txBody>
                    <a:bodyPr/>
                    <a:lstStyle/>
                    <a:p>
                      <a:pPr marL="0" lvl="0" indent="0" algn="ctr" rtl="0">
                        <a:spcBef>
                          <a:spcPts val="0"/>
                        </a:spcBef>
                        <a:spcAft>
                          <a:spcPts val="0"/>
                        </a:spcAft>
                        <a:buNone/>
                      </a:pPr>
                      <a:r>
                        <a:rPr lang="en">
                          <a:solidFill>
                            <a:schemeClr val="dk1"/>
                          </a:solidFill>
                        </a:rPr>
                        <a:t>New Bridge Departments </a:t>
                      </a:r>
                      <a:br>
                        <a:rPr lang="en">
                          <a:solidFill>
                            <a:schemeClr val="dk1"/>
                          </a:solidFill>
                        </a:rPr>
                      </a:br>
                      <a:r>
                        <a:rPr lang="en">
                          <a:solidFill>
                            <a:schemeClr val="dk1"/>
                          </a:solidFill>
                        </a:rPr>
                        <a:t>(Year 1-3)</a:t>
                      </a:r>
                      <a:endParaRPr/>
                    </a:p>
                  </a:txBody>
                  <a:tcPr marL="91425" marR="91425" marT="91425" marB="91425" anchor="ctr"/>
                </a:tc>
                <a:tc>
                  <a:txBody>
                    <a:bodyPr/>
                    <a:lstStyle/>
                    <a:p>
                      <a:pPr marL="0" lvl="0" indent="0" algn="ctr" rtl="0">
                        <a:spcBef>
                          <a:spcPts val="0"/>
                        </a:spcBef>
                        <a:spcAft>
                          <a:spcPts val="0"/>
                        </a:spcAft>
                        <a:buNone/>
                      </a:pPr>
                      <a:r>
                        <a:rPr lang="en"/>
                        <a:t>Year 1</a:t>
                      </a:r>
                      <a:endParaRPr/>
                    </a:p>
                  </a:txBody>
                  <a:tcPr marL="91425" marR="91425" marT="91425" marB="91425" anchor="ctr"/>
                </a:tc>
                <a:tc>
                  <a:txBody>
                    <a:bodyPr/>
                    <a:lstStyle/>
                    <a:p>
                      <a:pPr marL="0" lvl="0" indent="0" algn="ctr" rtl="0">
                        <a:spcBef>
                          <a:spcPts val="0"/>
                        </a:spcBef>
                        <a:spcAft>
                          <a:spcPts val="0"/>
                        </a:spcAft>
                        <a:buNone/>
                      </a:pPr>
                      <a:r>
                        <a:rPr lang="en"/>
                        <a:t>Year 2</a:t>
                      </a:r>
                      <a:endParaRPr/>
                    </a:p>
                  </a:txBody>
                  <a:tcPr marL="91425" marR="91425" marT="91425" marB="91425" anchor="ctr"/>
                </a:tc>
                <a:tc>
                  <a:txBody>
                    <a:bodyPr/>
                    <a:lstStyle/>
                    <a:p>
                      <a:pPr marL="0" lvl="0" indent="0" algn="ctr" rtl="0">
                        <a:spcBef>
                          <a:spcPts val="0"/>
                        </a:spcBef>
                        <a:spcAft>
                          <a:spcPts val="0"/>
                        </a:spcAft>
                        <a:buNone/>
                      </a:pPr>
                      <a:r>
                        <a:rPr lang="en"/>
                        <a:t>Year 3</a:t>
                      </a:r>
                      <a:endParaRPr/>
                    </a:p>
                  </a:txBody>
                  <a:tcPr marL="91425" marR="91425" marT="91425" marB="91425" anchor="ctr"/>
                </a:tc>
                <a:tc>
                  <a:txBody>
                    <a:bodyPr/>
                    <a:lstStyle/>
                    <a:p>
                      <a:pPr marL="0" lvl="0" indent="0" algn="ctr" rtl="0">
                        <a:spcBef>
                          <a:spcPts val="0"/>
                        </a:spcBef>
                        <a:spcAft>
                          <a:spcPts val="0"/>
                        </a:spcAft>
                        <a:buNone/>
                      </a:pPr>
                      <a:r>
                        <a:rPr lang="en"/>
                        <a:t>Total</a:t>
                      </a:r>
                      <a:endParaRPr/>
                    </a:p>
                  </a:txBody>
                  <a:tcPr marL="91425" marR="91425" marT="91425" marB="91425" anchor="ctr"/>
                </a:tc>
                <a:extLst>
                  <a:ext uri="{0D108BD9-81ED-4DB2-BD59-A6C34878D82A}">
                    <a16:rowId xmlns:a16="http://schemas.microsoft.com/office/drawing/2014/main" val="10000"/>
                  </a:ext>
                </a:extLst>
              </a:tr>
              <a:tr h="397775">
                <a:tc>
                  <a:txBody>
                    <a:bodyPr/>
                    <a:lstStyle/>
                    <a:p>
                      <a:pPr marL="0" lvl="0" indent="0" algn="ctr" rtl="0">
                        <a:spcBef>
                          <a:spcPts val="0"/>
                        </a:spcBef>
                        <a:spcAft>
                          <a:spcPts val="0"/>
                        </a:spcAft>
                        <a:buNone/>
                      </a:pPr>
                      <a:r>
                        <a:rPr lang="en">
                          <a:solidFill>
                            <a:schemeClr val="dk1"/>
                          </a:solidFill>
                        </a:rPr>
                        <a:t>APS Partners*</a:t>
                      </a:r>
                      <a:endParaRPr/>
                    </a:p>
                  </a:txBody>
                  <a:tcPr marL="91425" marR="91425" marT="91425" marB="91425"/>
                </a:tc>
                <a:tc>
                  <a:txBody>
                    <a:bodyPr/>
                    <a:lstStyle/>
                    <a:p>
                      <a:pPr marL="0" lvl="0" indent="0" algn="ctr" rtl="0">
                        <a:spcBef>
                          <a:spcPts val="0"/>
                        </a:spcBef>
                        <a:spcAft>
                          <a:spcPts val="0"/>
                        </a:spcAft>
                        <a:buNone/>
                      </a:pPr>
                      <a:r>
                        <a:rPr lang="en"/>
                        <a:t>2 </a:t>
                      </a:r>
                      <a:endParaRPr/>
                    </a:p>
                  </a:txBody>
                  <a:tcPr marL="91425" marR="91425" marT="91425" marB="91425"/>
                </a:tc>
                <a:tc>
                  <a:txBody>
                    <a:bodyPr/>
                    <a:lstStyle/>
                    <a:p>
                      <a:pPr marL="0" lvl="0" indent="0" algn="ctr" rtl="0">
                        <a:spcBef>
                          <a:spcPts val="0"/>
                        </a:spcBef>
                        <a:spcAft>
                          <a:spcPts val="0"/>
                        </a:spcAft>
                        <a:buNone/>
                      </a:pPr>
                      <a:r>
                        <a:rPr lang="en"/>
                        <a:t>2</a:t>
                      </a:r>
                      <a:endParaRPr/>
                    </a:p>
                  </a:txBody>
                  <a:tcPr marL="91425" marR="91425" marT="91425" marB="91425"/>
                </a:tc>
                <a:tc>
                  <a:txBody>
                    <a:bodyPr/>
                    <a:lstStyle/>
                    <a:p>
                      <a:pPr marL="0" lvl="0" indent="0" algn="ctr" rtl="0">
                        <a:spcBef>
                          <a:spcPts val="0"/>
                        </a:spcBef>
                        <a:spcAft>
                          <a:spcPts val="0"/>
                        </a:spcAft>
                        <a:buNone/>
                      </a:pPr>
                      <a:r>
                        <a:rPr lang="en"/>
                        <a:t>4</a:t>
                      </a:r>
                      <a:endParaRPr/>
                    </a:p>
                  </a:txBody>
                  <a:tcPr marL="91425" marR="91425" marT="91425" marB="91425"/>
                </a:tc>
                <a:tc>
                  <a:txBody>
                    <a:bodyPr/>
                    <a:lstStyle/>
                    <a:p>
                      <a:pPr marL="0" lvl="0" indent="0" algn="ctr" rtl="0">
                        <a:spcBef>
                          <a:spcPts val="0"/>
                        </a:spcBef>
                        <a:spcAft>
                          <a:spcPts val="0"/>
                        </a:spcAft>
                        <a:buNone/>
                      </a:pPr>
                      <a:r>
                        <a:rPr lang="en"/>
                        <a:t>8</a:t>
                      </a:r>
                      <a:endParaRPr/>
                    </a:p>
                  </a:txBody>
                  <a:tcPr marL="91425" marR="91425" marT="91425" marB="91425"/>
                </a:tc>
                <a:extLst>
                  <a:ext uri="{0D108BD9-81ED-4DB2-BD59-A6C34878D82A}">
                    <a16:rowId xmlns:a16="http://schemas.microsoft.com/office/drawing/2014/main" val="10001"/>
                  </a:ext>
                </a:extLst>
              </a:tr>
              <a:tr h="397775">
                <a:tc>
                  <a:txBody>
                    <a:bodyPr/>
                    <a:lstStyle/>
                    <a:p>
                      <a:pPr marL="0" lvl="0" indent="0" algn="ctr" rtl="0">
                        <a:spcBef>
                          <a:spcPts val="0"/>
                        </a:spcBef>
                        <a:spcAft>
                          <a:spcPts val="0"/>
                        </a:spcAft>
                        <a:buNone/>
                      </a:pPr>
                      <a:r>
                        <a:rPr lang="en">
                          <a:solidFill>
                            <a:schemeClr val="dk1"/>
                          </a:solidFill>
                        </a:rPr>
                        <a:t>ACS Partners</a:t>
                      </a:r>
                      <a:endParaRPr/>
                    </a:p>
                  </a:txBody>
                  <a:tcPr marL="91425" marR="91425" marT="91425" marB="91425"/>
                </a:tc>
                <a:tc>
                  <a:txBody>
                    <a:bodyPr/>
                    <a:lstStyle/>
                    <a:p>
                      <a:pPr marL="0" lvl="0" indent="0" algn="ctr" rtl="0">
                        <a:spcBef>
                          <a:spcPts val="0"/>
                        </a:spcBef>
                        <a:spcAft>
                          <a:spcPts val="0"/>
                        </a:spcAft>
                        <a:buNone/>
                      </a:pPr>
                      <a:r>
                        <a:rPr lang="en"/>
                        <a:t>6 </a:t>
                      </a:r>
                      <a:endParaRPr/>
                    </a:p>
                  </a:txBody>
                  <a:tcPr marL="91425" marR="91425" marT="91425" marB="91425"/>
                </a:tc>
                <a:tc>
                  <a:txBody>
                    <a:bodyPr/>
                    <a:lstStyle/>
                    <a:p>
                      <a:pPr marL="0" lvl="0" indent="0" algn="ctr" rtl="0">
                        <a:spcBef>
                          <a:spcPts val="0"/>
                        </a:spcBef>
                        <a:spcAft>
                          <a:spcPts val="0"/>
                        </a:spcAft>
                        <a:buNone/>
                      </a:pPr>
                      <a:r>
                        <a:rPr lang="en"/>
                        <a:t>11</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20</a:t>
                      </a:r>
                      <a:endParaRPr/>
                    </a:p>
                  </a:txBody>
                  <a:tcPr marL="91425" marR="91425" marT="91425" marB="91425"/>
                </a:tc>
                <a:extLst>
                  <a:ext uri="{0D108BD9-81ED-4DB2-BD59-A6C34878D82A}">
                    <a16:rowId xmlns:a16="http://schemas.microsoft.com/office/drawing/2014/main" val="10002"/>
                  </a:ext>
                </a:extLst>
              </a:tr>
              <a:tr h="397775">
                <a:tc>
                  <a:txBody>
                    <a:bodyPr/>
                    <a:lstStyle/>
                    <a:p>
                      <a:pPr marL="0" lvl="0" indent="0" algn="ctr" rtl="0">
                        <a:spcBef>
                          <a:spcPts val="0"/>
                        </a:spcBef>
                        <a:spcAft>
                          <a:spcPts val="0"/>
                        </a:spcAft>
                        <a:buNone/>
                      </a:pPr>
                      <a:r>
                        <a:rPr lang="en">
                          <a:solidFill>
                            <a:schemeClr val="dk1"/>
                          </a:solidFill>
                        </a:rPr>
                        <a:t>ACS Sites</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
                        <a:t>2</a:t>
                      </a:r>
                      <a:endParaRPr/>
                    </a:p>
                  </a:txBody>
                  <a:tcPr marL="91425" marR="91425" marT="91425" marB="91425"/>
                </a:tc>
                <a:tc>
                  <a:txBody>
                    <a:bodyPr/>
                    <a:lstStyle/>
                    <a:p>
                      <a:pPr marL="0" lvl="0" indent="0" algn="ctr" rtl="0">
                        <a:spcBef>
                          <a:spcPts val="0"/>
                        </a:spcBef>
                        <a:spcAft>
                          <a:spcPts val="0"/>
                        </a:spcAft>
                        <a:buNone/>
                      </a:pPr>
                      <a:r>
                        <a:rPr lang="en"/>
                        <a:t>4**</a:t>
                      </a:r>
                      <a:endParaRPr/>
                    </a:p>
                  </a:txBody>
                  <a:tcPr marL="91425" marR="91425" marT="91425" marB="91425"/>
                </a:tc>
                <a:tc>
                  <a:txBody>
                    <a:bodyPr/>
                    <a:lstStyle/>
                    <a:p>
                      <a:pPr marL="0" lvl="0" indent="0" algn="ctr" rtl="0">
                        <a:spcBef>
                          <a:spcPts val="0"/>
                        </a:spcBef>
                        <a:spcAft>
                          <a:spcPts val="0"/>
                        </a:spcAft>
                        <a:buNone/>
                      </a:pPr>
                      <a:r>
                        <a:rPr lang="en"/>
                        <a:t>3</a:t>
                      </a:r>
                      <a:endParaRPr/>
                    </a:p>
                  </a:txBody>
                  <a:tcPr marL="91425" marR="91425" marT="91425" marB="91425"/>
                </a:tc>
                <a:tc>
                  <a:txBody>
                    <a:bodyPr/>
                    <a:lstStyle/>
                    <a:p>
                      <a:pPr marL="0" lvl="0" indent="0" algn="ctr" rtl="0">
                        <a:spcBef>
                          <a:spcPts val="0"/>
                        </a:spcBef>
                        <a:spcAft>
                          <a:spcPts val="0"/>
                        </a:spcAft>
                        <a:buNone/>
                      </a:pPr>
                      <a:r>
                        <a:rPr lang="en"/>
                        <a:t>9</a:t>
                      </a:r>
                      <a:endParaRPr/>
                    </a:p>
                  </a:txBody>
                  <a:tcPr marL="91425" marR="91425" marT="91425" marB="91425"/>
                </a:tc>
                <a:extLst>
                  <a:ext uri="{0D108BD9-81ED-4DB2-BD59-A6C34878D82A}">
                    <a16:rowId xmlns:a16="http://schemas.microsoft.com/office/drawing/2014/main" val="10003"/>
                  </a:ext>
                </a:extLst>
              </a:tr>
              <a:tr h="397775">
                <a:tc>
                  <a:txBody>
                    <a:bodyPr/>
                    <a:lstStyle/>
                    <a:p>
                      <a:pPr marL="0" lvl="0" indent="0" algn="ctr" rtl="0">
                        <a:spcBef>
                          <a:spcPts val="0"/>
                        </a:spcBef>
                        <a:spcAft>
                          <a:spcPts val="0"/>
                        </a:spcAft>
                        <a:buNone/>
                      </a:pPr>
                      <a:r>
                        <a:rPr lang="en">
                          <a:solidFill>
                            <a:schemeClr val="dk1"/>
                          </a:solidFill>
                        </a:rPr>
                        <a:t>AGU Partners</a:t>
                      </a:r>
                      <a:endParaRPr/>
                    </a:p>
                  </a:txBody>
                  <a:tcPr marL="91425" marR="91425" marT="91425" marB="91425"/>
                </a:tc>
                <a:tc>
                  <a:txBody>
                    <a:bodyPr/>
                    <a:lstStyle/>
                    <a:p>
                      <a:pPr marL="0" lvl="0" indent="0" algn="ctr" rtl="0">
                        <a:spcBef>
                          <a:spcPts val="0"/>
                        </a:spcBef>
                        <a:spcAft>
                          <a:spcPts val="0"/>
                        </a:spcAft>
                        <a:buNone/>
                      </a:pPr>
                      <a:r>
                        <a:rPr lang="en" dirty="0"/>
                        <a:t>—</a:t>
                      </a:r>
                      <a:endParaRPr dirty="0"/>
                    </a:p>
                  </a:txBody>
                  <a:tcPr marL="91425" marR="91425" marT="91425" marB="91425"/>
                </a:tc>
                <a:tc>
                  <a:txBody>
                    <a:bodyPr/>
                    <a:lstStyle/>
                    <a:p>
                      <a:pPr marL="0" lvl="0" indent="0" algn="ctr" rtl="0">
                        <a:spcBef>
                          <a:spcPts val="0"/>
                        </a:spcBef>
                        <a:spcAft>
                          <a:spcPts val="0"/>
                        </a:spcAft>
                        <a:buNone/>
                      </a:pPr>
                      <a:r>
                        <a:rPr lang="en"/>
                        <a:t>13</a:t>
                      </a:r>
                      <a:endParaRPr/>
                    </a:p>
                  </a:txBody>
                  <a:tcPr marL="91425" marR="91425" marT="91425" marB="91425"/>
                </a:tc>
                <a:tc>
                  <a:txBody>
                    <a:bodyPr/>
                    <a:lstStyle/>
                    <a:p>
                      <a:pPr marL="0" lvl="0" indent="0" algn="ctr" rtl="0">
                        <a:spcBef>
                          <a:spcPts val="0"/>
                        </a:spcBef>
                        <a:spcAft>
                          <a:spcPts val="0"/>
                        </a:spcAft>
                        <a:buNone/>
                      </a:pPr>
                      <a:r>
                        <a:rPr lang="en"/>
                        <a:t>18</a:t>
                      </a:r>
                      <a:endParaRPr/>
                    </a:p>
                  </a:txBody>
                  <a:tcPr marL="91425" marR="91425" marT="91425" marB="91425"/>
                </a:tc>
                <a:tc>
                  <a:txBody>
                    <a:bodyPr/>
                    <a:lstStyle/>
                    <a:p>
                      <a:pPr marL="0" lvl="0" indent="0" algn="ctr" rtl="0">
                        <a:spcBef>
                          <a:spcPts val="0"/>
                        </a:spcBef>
                        <a:spcAft>
                          <a:spcPts val="0"/>
                        </a:spcAft>
                        <a:buNone/>
                      </a:pPr>
                      <a:r>
                        <a:rPr lang="en"/>
                        <a:t>31</a:t>
                      </a:r>
                      <a:endParaRPr/>
                    </a:p>
                  </a:txBody>
                  <a:tcPr marL="91425" marR="91425" marT="91425" marB="91425"/>
                </a:tc>
                <a:extLst>
                  <a:ext uri="{0D108BD9-81ED-4DB2-BD59-A6C34878D82A}">
                    <a16:rowId xmlns:a16="http://schemas.microsoft.com/office/drawing/2014/main" val="10004"/>
                  </a:ext>
                </a:extLst>
              </a:tr>
              <a:tr h="397775">
                <a:tc>
                  <a:txBody>
                    <a:bodyPr/>
                    <a:lstStyle/>
                    <a:p>
                      <a:pPr marL="0" lvl="0" indent="0" algn="ctr" rtl="0">
                        <a:spcBef>
                          <a:spcPts val="0"/>
                        </a:spcBef>
                        <a:spcAft>
                          <a:spcPts val="0"/>
                        </a:spcAft>
                        <a:buNone/>
                      </a:pPr>
                      <a:r>
                        <a:rPr lang="en"/>
                        <a:t>Total</a:t>
                      </a:r>
                      <a:endParaRPr/>
                    </a:p>
                  </a:txBody>
                  <a:tcPr marL="91425" marR="91425" marT="91425" marB="91425"/>
                </a:tc>
                <a:tc>
                  <a:txBody>
                    <a:bodyPr/>
                    <a:lstStyle/>
                    <a:p>
                      <a:pPr marL="0" lvl="0" indent="0" algn="ctr" rtl="0">
                        <a:spcBef>
                          <a:spcPts val="0"/>
                        </a:spcBef>
                        <a:spcAft>
                          <a:spcPts val="0"/>
                        </a:spcAft>
                        <a:buNone/>
                      </a:pPr>
                      <a:r>
                        <a:rPr lang="en"/>
                        <a:t>8</a:t>
                      </a:r>
                      <a:endParaRPr/>
                    </a:p>
                  </a:txBody>
                  <a:tcPr marL="91425" marR="91425" marT="91425" marB="91425"/>
                </a:tc>
                <a:tc>
                  <a:txBody>
                    <a:bodyPr/>
                    <a:lstStyle/>
                    <a:p>
                      <a:pPr marL="0" lvl="0" indent="0" algn="ctr" rtl="0">
                        <a:spcBef>
                          <a:spcPts val="0"/>
                        </a:spcBef>
                        <a:spcAft>
                          <a:spcPts val="0"/>
                        </a:spcAft>
                        <a:buNone/>
                      </a:pPr>
                      <a:r>
                        <a:rPr lang="en"/>
                        <a:t>29</a:t>
                      </a:r>
                      <a:endParaRPr/>
                    </a:p>
                  </a:txBody>
                  <a:tcPr marL="91425" marR="91425" marT="91425" marB="91425"/>
                </a:tc>
                <a:tc>
                  <a:txBody>
                    <a:bodyPr/>
                    <a:lstStyle/>
                    <a:p>
                      <a:pPr marL="0" lvl="0" indent="0" algn="ctr" rtl="0">
                        <a:spcBef>
                          <a:spcPts val="0"/>
                        </a:spcBef>
                        <a:spcAft>
                          <a:spcPts val="0"/>
                        </a:spcAft>
                        <a:buNone/>
                      </a:pPr>
                      <a:r>
                        <a:rPr lang="en"/>
                        <a:t>31</a:t>
                      </a:r>
                      <a:endParaRPr/>
                    </a:p>
                  </a:txBody>
                  <a:tcPr marL="91425" marR="91425" marT="91425" marB="91425"/>
                </a:tc>
                <a:tc>
                  <a:txBody>
                    <a:bodyPr/>
                    <a:lstStyle/>
                    <a:p>
                      <a:pPr marL="0" lvl="0" indent="0" algn="ctr" rtl="0">
                        <a:spcBef>
                          <a:spcPts val="0"/>
                        </a:spcBef>
                        <a:spcAft>
                          <a:spcPts val="0"/>
                        </a:spcAft>
                        <a:buNone/>
                      </a:pPr>
                      <a:r>
                        <a:rPr lang="en" dirty="0"/>
                        <a:t>68</a:t>
                      </a:r>
                      <a:endParaRPr dirty="0"/>
                    </a:p>
                  </a:txBody>
                  <a:tcPr marL="91425" marR="91425" marT="91425" marB="91425"/>
                </a:tc>
                <a:extLst>
                  <a:ext uri="{0D108BD9-81ED-4DB2-BD59-A6C34878D82A}">
                    <a16:rowId xmlns:a16="http://schemas.microsoft.com/office/drawing/2014/main" val="10005"/>
                  </a:ext>
                </a:extLst>
              </a:tr>
            </a:tbl>
          </a:graphicData>
        </a:graphic>
      </p:graphicFrame>
      <p:sp>
        <p:nvSpPr>
          <p:cNvPr id="194" name="Google Shape;194;p21"/>
          <p:cNvSpPr txBox="1"/>
          <p:nvPr/>
        </p:nvSpPr>
        <p:spPr>
          <a:xfrm>
            <a:off x="3680675" y="4157575"/>
            <a:ext cx="54633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 APS has </a:t>
            </a:r>
            <a:r>
              <a:rPr lang="en" sz="1200" dirty="0">
                <a:solidFill>
                  <a:schemeClr val="dk1"/>
                </a:solidFill>
              </a:rPr>
              <a:t>32 additional Bridge Partners established before the IGEN Alliance.</a:t>
            </a:r>
            <a:endParaRPr sz="1200" dirty="0">
              <a:solidFill>
                <a:schemeClr val="dk1"/>
              </a:solidFill>
            </a:endParaRPr>
          </a:p>
          <a:p>
            <a:pPr marL="0" lvl="0" indent="0" algn="l" rtl="0">
              <a:spcBef>
                <a:spcPts val="0"/>
              </a:spcBef>
              <a:spcAft>
                <a:spcPts val="0"/>
              </a:spcAft>
              <a:buNone/>
            </a:pPr>
            <a:r>
              <a:rPr lang="en" sz="1200" dirty="0"/>
              <a:t>** In Year 2, two ACS Bridge Partners became Bridge Sites. </a:t>
            </a:r>
            <a:endParaRPr sz="1200" dirty="0"/>
          </a:p>
        </p:txBody>
      </p:sp>
      <p:sp>
        <p:nvSpPr>
          <p:cNvPr id="2" name="TextBox 1">
            <a:extLst>
              <a:ext uri="{FF2B5EF4-FFF2-40B4-BE49-F238E27FC236}">
                <a16:creationId xmlns:a16="http://schemas.microsoft.com/office/drawing/2014/main" id="{C582D2A6-4C77-CF43-A223-429A75B50B7C}"/>
              </a:ext>
            </a:extLst>
          </p:cNvPr>
          <p:cNvSpPr txBox="1"/>
          <p:nvPr/>
        </p:nvSpPr>
        <p:spPr>
          <a:xfrm>
            <a:off x="509375" y="1496594"/>
            <a:ext cx="2791149" cy="307777"/>
          </a:xfrm>
          <a:prstGeom prst="rect">
            <a:avLst/>
          </a:prstGeom>
          <a:noFill/>
        </p:spPr>
        <p:txBody>
          <a:bodyPr wrap="none" rtlCol="0">
            <a:spAutoFit/>
          </a:bodyPr>
          <a:lstStyle/>
          <a:p>
            <a:r>
              <a:rPr lang="en-US" dirty="0">
                <a:solidFill>
                  <a:schemeClr val="bg1"/>
                </a:solidFill>
              </a:rPr>
              <a:t>Locations of Bridge Departments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4"/>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24" name="Google Shape;224;p24"/>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Persistence and Support</a:t>
            </a:r>
            <a:endParaRPr/>
          </a:p>
        </p:txBody>
      </p:sp>
      <p:sp>
        <p:nvSpPr>
          <p:cNvPr id="225" name="Google Shape;225;p24"/>
          <p:cNvSpPr txBox="1">
            <a:spLocks noGrp="1"/>
          </p:cNvSpPr>
          <p:nvPr>
            <p:ph type="body" idx="1"/>
          </p:nvPr>
        </p:nvSpPr>
        <p:spPr>
          <a:xfrm>
            <a:off x="1893950" y="1152475"/>
            <a:ext cx="6938400" cy="17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Bridge Student survey respondents agreed or strongly agreed that they can accomplish their academic goals in their program</a:t>
            </a:r>
            <a:endParaRPr>
              <a:solidFill>
                <a:schemeClr val="dk1"/>
              </a:solidFill>
            </a:endParaRPr>
          </a:p>
          <a:p>
            <a:pPr marL="0" lvl="0" indent="0" algn="l" rtl="0">
              <a:spcBef>
                <a:spcPts val="1600"/>
              </a:spcBef>
              <a:spcAft>
                <a:spcPts val="0"/>
              </a:spcAft>
              <a:buNone/>
            </a:pPr>
            <a:r>
              <a:rPr lang="en"/>
              <a:t>Reported receiving valuable support from faculty and program staff during their graduate program</a:t>
            </a:r>
            <a:endParaRPr/>
          </a:p>
          <a:p>
            <a:pPr marL="0" lvl="0" indent="0" algn="l" rtl="0">
              <a:spcBef>
                <a:spcPts val="1600"/>
              </a:spcBef>
              <a:spcAft>
                <a:spcPts val="1600"/>
              </a:spcAft>
              <a:buNone/>
            </a:pPr>
            <a:endParaRPr/>
          </a:p>
        </p:txBody>
      </p:sp>
      <p:sp>
        <p:nvSpPr>
          <p:cNvPr id="226" name="Google Shape;226;p24"/>
          <p:cNvSpPr/>
          <p:nvPr/>
        </p:nvSpPr>
        <p:spPr>
          <a:xfrm>
            <a:off x="394050" y="1244175"/>
            <a:ext cx="1043400" cy="643800"/>
          </a:xfrm>
          <a:prstGeom prst="roundRect">
            <a:avLst>
              <a:gd name="adj" fmla="val 16667"/>
            </a:avLst>
          </a:prstGeom>
          <a:solidFill>
            <a:srgbClr val="351C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rPr>
              <a:t>81%</a:t>
            </a:r>
            <a:endParaRPr sz="2400" b="1">
              <a:solidFill>
                <a:schemeClr val="lt1"/>
              </a:solidFill>
            </a:endParaRPr>
          </a:p>
        </p:txBody>
      </p:sp>
      <p:sp>
        <p:nvSpPr>
          <p:cNvPr id="227" name="Google Shape;227;p24"/>
          <p:cNvSpPr/>
          <p:nvPr/>
        </p:nvSpPr>
        <p:spPr>
          <a:xfrm>
            <a:off x="394050" y="2039100"/>
            <a:ext cx="1043400" cy="643800"/>
          </a:xfrm>
          <a:prstGeom prst="roundRect">
            <a:avLst>
              <a:gd name="adj" fmla="val 16667"/>
            </a:avLst>
          </a:prstGeom>
          <a:solidFill>
            <a:srgbClr val="351C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rPr>
              <a:t>84%</a:t>
            </a:r>
            <a:endParaRPr sz="2400" b="1">
              <a:solidFill>
                <a:schemeClr val="lt1"/>
              </a:solidFill>
            </a:endParaRPr>
          </a:p>
        </p:txBody>
      </p:sp>
      <p:sp>
        <p:nvSpPr>
          <p:cNvPr id="228" name="Google Shape;228;p24"/>
          <p:cNvSpPr txBox="1"/>
          <p:nvPr/>
        </p:nvSpPr>
        <p:spPr>
          <a:xfrm>
            <a:off x="1893950" y="2896675"/>
            <a:ext cx="6809400" cy="1650000"/>
          </a:xfrm>
          <a:prstGeom prst="rect">
            <a:avLst/>
          </a:prstGeom>
          <a:solidFill>
            <a:schemeClr val="accent4"/>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700" i="1">
                <a:solidFill>
                  <a:schemeClr val="dk1"/>
                </a:solidFill>
              </a:rPr>
              <a:t>“They [Bridge Faculty] very much gave me the sense that they care very deeply about their students and try to set them up for success, rather than to just try to filter them out. So yeah, that feeling has only been reinforced every time that I’ve had an issue. I’ve received overwhelming support from faculty.” - Bridge student</a:t>
            </a:r>
            <a:endParaRPr sz="1700"/>
          </a:p>
        </p:txBody>
      </p:sp>
      <p:sp>
        <p:nvSpPr>
          <p:cNvPr id="229" name="Google Shape;229;p24"/>
          <p:cNvSpPr/>
          <p:nvPr/>
        </p:nvSpPr>
        <p:spPr>
          <a:xfrm>
            <a:off x="269100" y="2896675"/>
            <a:ext cx="1293300" cy="1650000"/>
          </a:xfrm>
          <a:prstGeom prst="roundRect">
            <a:avLst>
              <a:gd name="adj" fmla="val 16667"/>
            </a:avLst>
          </a:prstGeom>
          <a:solidFill>
            <a:srgbClr val="351C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rPr>
              <a:t>Year 1&amp;2</a:t>
            </a:r>
            <a:endParaRPr sz="2400" b="1">
              <a:solidFill>
                <a:schemeClr val="lt1"/>
              </a:solidFill>
            </a:endParaRPr>
          </a:p>
          <a:p>
            <a:pPr marL="0" lvl="0" indent="0" algn="ctr" rtl="0">
              <a:spcBef>
                <a:spcPts val="0"/>
              </a:spcBef>
              <a:spcAft>
                <a:spcPts val="0"/>
              </a:spcAft>
              <a:buNone/>
            </a:pPr>
            <a:r>
              <a:rPr lang="en" sz="1600" b="1">
                <a:solidFill>
                  <a:schemeClr val="lt1"/>
                </a:solidFill>
              </a:rPr>
              <a:t>Retention</a:t>
            </a:r>
            <a:endParaRPr sz="1600" b="1">
              <a:solidFill>
                <a:schemeClr val="lt1"/>
              </a:solidFill>
            </a:endParaRPr>
          </a:p>
          <a:p>
            <a:pPr marL="0" lvl="0" indent="0" algn="ctr" rtl="0">
              <a:spcBef>
                <a:spcPts val="0"/>
              </a:spcBef>
              <a:spcAft>
                <a:spcPts val="0"/>
              </a:spcAft>
              <a:buNone/>
            </a:pPr>
            <a:r>
              <a:rPr lang="en" sz="1600" b="1">
                <a:solidFill>
                  <a:schemeClr val="lt1"/>
                </a:solidFill>
              </a:rPr>
              <a:t>Rate</a:t>
            </a:r>
            <a:endParaRPr sz="1600" b="1">
              <a:solidFill>
                <a:schemeClr val="lt1"/>
              </a:solidFill>
            </a:endParaRPr>
          </a:p>
          <a:p>
            <a:pPr marL="0" lvl="0" indent="0" algn="ctr" rtl="0">
              <a:spcBef>
                <a:spcPts val="0"/>
              </a:spcBef>
              <a:spcAft>
                <a:spcPts val="0"/>
              </a:spcAft>
              <a:buNone/>
            </a:pPr>
            <a:r>
              <a:rPr lang="en" sz="2400" b="1">
                <a:solidFill>
                  <a:schemeClr val="lt1"/>
                </a:solidFill>
              </a:rPr>
              <a:t>95%</a:t>
            </a:r>
            <a:endParaRPr sz="2400"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5"/>
          <p:cNvSpPr/>
          <p:nvPr/>
        </p:nvSpPr>
        <p:spPr>
          <a:xfrm>
            <a:off x="1299952" y="2699417"/>
            <a:ext cx="2088900" cy="924000"/>
          </a:xfrm>
          <a:prstGeom prst="roundRect">
            <a:avLst>
              <a:gd name="adj" fmla="val 16667"/>
            </a:avLst>
          </a:prstGeom>
          <a:solidFill>
            <a:srgbClr val="2E75B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3700" b="1">
                <a:solidFill>
                  <a:srgbClr val="FFFFFF"/>
                </a:solidFill>
              </a:rPr>
              <a:t>1,700+</a:t>
            </a:r>
            <a:endParaRPr sz="1200">
              <a:solidFill>
                <a:srgbClr val="FFFFFF"/>
              </a:solidFill>
            </a:endParaRPr>
          </a:p>
          <a:p>
            <a:pPr marL="0" lvl="0" indent="0" algn="l" rtl="0">
              <a:spcBef>
                <a:spcPts val="0"/>
              </a:spcBef>
              <a:spcAft>
                <a:spcPts val="0"/>
              </a:spcAft>
              <a:buNone/>
            </a:pPr>
            <a:r>
              <a:rPr lang="en" sz="1300">
                <a:solidFill>
                  <a:srgbClr val="FFFFFF"/>
                </a:solidFill>
              </a:rPr>
              <a:t>Workshop Participants</a:t>
            </a:r>
            <a:endParaRPr sz="1300">
              <a:solidFill>
                <a:srgbClr val="FFFFFF"/>
              </a:solidFill>
            </a:endParaRPr>
          </a:p>
        </p:txBody>
      </p:sp>
      <p:sp>
        <p:nvSpPr>
          <p:cNvPr id="236" name="Google Shape;236;p25"/>
          <p:cNvSpPr/>
          <p:nvPr/>
        </p:nvSpPr>
        <p:spPr>
          <a:xfrm>
            <a:off x="3469479" y="2700798"/>
            <a:ext cx="2088900" cy="924000"/>
          </a:xfrm>
          <a:prstGeom prst="roundRect">
            <a:avLst>
              <a:gd name="adj" fmla="val 16667"/>
            </a:avLst>
          </a:prstGeom>
          <a:solidFill>
            <a:srgbClr val="028FD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3800" b="1">
                <a:solidFill>
                  <a:srgbClr val="FFFFFF"/>
                </a:solidFill>
              </a:rPr>
              <a:t>20+</a:t>
            </a:r>
            <a:endParaRPr sz="1300">
              <a:solidFill>
                <a:srgbClr val="FFFFFF"/>
              </a:solidFill>
            </a:endParaRPr>
          </a:p>
          <a:p>
            <a:pPr marL="0" lvl="0" indent="0" algn="l" rtl="0">
              <a:spcBef>
                <a:spcPts val="0"/>
              </a:spcBef>
              <a:spcAft>
                <a:spcPts val="0"/>
              </a:spcAft>
              <a:buNone/>
            </a:pPr>
            <a:r>
              <a:rPr lang="en" sz="1300">
                <a:solidFill>
                  <a:srgbClr val="FFFFFF"/>
                </a:solidFill>
              </a:rPr>
              <a:t>Fields Reached</a:t>
            </a:r>
            <a:endParaRPr sz="1300">
              <a:solidFill>
                <a:srgbClr val="FFFFFF"/>
              </a:solidFill>
            </a:endParaRPr>
          </a:p>
        </p:txBody>
      </p:sp>
      <p:sp>
        <p:nvSpPr>
          <p:cNvPr id="237" name="Google Shape;237;p25"/>
          <p:cNvSpPr/>
          <p:nvPr/>
        </p:nvSpPr>
        <p:spPr>
          <a:xfrm>
            <a:off x="5638985" y="2699417"/>
            <a:ext cx="2216400" cy="924000"/>
          </a:xfrm>
          <a:prstGeom prst="roundRect">
            <a:avLst>
              <a:gd name="adj" fmla="val 16667"/>
            </a:avLst>
          </a:prstGeom>
          <a:solidFill>
            <a:srgbClr val="2E75B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3800" b="1">
                <a:solidFill>
                  <a:srgbClr val="FFFFFF"/>
                </a:solidFill>
              </a:rPr>
              <a:t>37+</a:t>
            </a:r>
            <a:endParaRPr sz="1300">
              <a:solidFill>
                <a:srgbClr val="FFFFFF"/>
              </a:solidFill>
            </a:endParaRPr>
          </a:p>
          <a:p>
            <a:pPr marL="0" lvl="0" indent="0" algn="l" rtl="0">
              <a:spcBef>
                <a:spcPts val="0"/>
              </a:spcBef>
              <a:spcAft>
                <a:spcPts val="0"/>
              </a:spcAft>
              <a:buNone/>
            </a:pPr>
            <a:r>
              <a:rPr lang="en" sz="1300">
                <a:solidFill>
                  <a:srgbClr val="FFFFFF"/>
                </a:solidFill>
              </a:rPr>
              <a:t>Facilitators Trained</a:t>
            </a:r>
            <a:endParaRPr sz="1300">
              <a:solidFill>
                <a:srgbClr val="FFFFFF"/>
              </a:solidFill>
            </a:endParaRPr>
          </a:p>
        </p:txBody>
      </p:sp>
      <p:sp>
        <p:nvSpPr>
          <p:cNvPr id="238" name="Google Shape;238;p25"/>
          <p:cNvSpPr/>
          <p:nvPr/>
        </p:nvSpPr>
        <p:spPr>
          <a:xfrm>
            <a:off x="0" y="4752430"/>
            <a:ext cx="9144000" cy="391200"/>
          </a:xfrm>
          <a:prstGeom prst="rect">
            <a:avLst/>
          </a:prstGeom>
          <a:solidFill>
            <a:srgbClr val="028FD7"/>
          </a:solidFill>
          <a:ln>
            <a:noFill/>
          </a:ln>
        </p:spPr>
        <p:txBody>
          <a:bodyPr spcFirstLastPara="1" wrap="square" lIns="34300" tIns="34300" rIns="34300" bIns="34300" anchor="ctr" anchorCtr="0">
            <a:noAutofit/>
          </a:bodyPr>
          <a:lstStyle/>
          <a:p>
            <a:pPr marL="0" lvl="0" indent="0" algn="l" rtl="0">
              <a:spcBef>
                <a:spcPts val="0"/>
              </a:spcBef>
              <a:spcAft>
                <a:spcPts val="0"/>
              </a:spcAft>
              <a:buNone/>
            </a:pPr>
            <a:endParaRPr sz="500">
              <a:solidFill>
                <a:srgbClr val="028FD7"/>
              </a:solidFill>
            </a:endParaRPr>
          </a:p>
        </p:txBody>
      </p:sp>
      <p:pic>
        <p:nvPicPr>
          <p:cNvPr id="239" name="Google Shape;239;p25"/>
          <p:cNvPicPr preferRelativeResize="0"/>
          <p:nvPr/>
        </p:nvPicPr>
        <p:blipFill>
          <a:blip r:embed="rId3">
            <a:alphaModFix/>
          </a:blip>
          <a:stretch>
            <a:fillRect/>
          </a:stretch>
        </p:blipFill>
        <p:spPr>
          <a:xfrm>
            <a:off x="134136" y="4800222"/>
            <a:ext cx="793124" cy="295539"/>
          </a:xfrm>
          <a:prstGeom prst="rect">
            <a:avLst/>
          </a:prstGeom>
          <a:noFill/>
          <a:ln>
            <a:noFill/>
          </a:ln>
        </p:spPr>
      </p:pic>
      <p:sp>
        <p:nvSpPr>
          <p:cNvPr id="240" name="Google Shape;240;p25"/>
          <p:cNvSpPr/>
          <p:nvPr/>
        </p:nvSpPr>
        <p:spPr>
          <a:xfrm>
            <a:off x="1288350" y="1090425"/>
            <a:ext cx="6567300" cy="1522500"/>
          </a:xfrm>
          <a:prstGeom prst="roundRect">
            <a:avLst>
              <a:gd name="adj" fmla="val 16667"/>
            </a:avLst>
          </a:prstGeom>
          <a:solidFill>
            <a:srgbClr val="2E75B5"/>
          </a:solidFill>
          <a:ln>
            <a:noFill/>
          </a:ln>
        </p:spPr>
        <p:txBody>
          <a:bodyPr spcFirstLastPara="1" wrap="square" lIns="68575" tIns="68575" rIns="68575" bIns="68575" anchor="ctr" anchorCtr="0">
            <a:noAutofit/>
          </a:bodyPr>
          <a:lstStyle/>
          <a:p>
            <a:pPr marL="2343150" lvl="0" indent="0" algn="l" rtl="0">
              <a:spcBef>
                <a:spcPts val="0"/>
              </a:spcBef>
              <a:spcAft>
                <a:spcPts val="0"/>
              </a:spcAft>
              <a:buNone/>
            </a:pPr>
            <a:r>
              <a:rPr lang="en" sz="2200">
                <a:solidFill>
                  <a:srgbClr val="FFFFFF"/>
                </a:solidFill>
              </a:rPr>
              <a:t>Workshop Events</a:t>
            </a:r>
            <a:endParaRPr sz="2200">
              <a:solidFill>
                <a:srgbClr val="FFFFFF"/>
              </a:solidFill>
            </a:endParaRPr>
          </a:p>
          <a:p>
            <a:pPr marL="2628900" lvl="0" indent="0" algn="l" rtl="0">
              <a:spcBef>
                <a:spcPts val="0"/>
              </a:spcBef>
              <a:spcAft>
                <a:spcPts val="0"/>
              </a:spcAft>
              <a:buNone/>
            </a:pPr>
            <a:r>
              <a:rPr lang="en" sz="1300">
                <a:solidFill>
                  <a:srgbClr val="FFFFFF"/>
                </a:solidFill>
              </a:rPr>
              <a:t>Holistic Graduate Admissions</a:t>
            </a:r>
            <a:endParaRPr sz="1300">
              <a:solidFill>
                <a:srgbClr val="FFFFFF"/>
              </a:solidFill>
            </a:endParaRPr>
          </a:p>
          <a:p>
            <a:pPr marL="2628900" lvl="0" indent="0" algn="l" rtl="0">
              <a:spcBef>
                <a:spcPts val="0"/>
              </a:spcBef>
              <a:spcAft>
                <a:spcPts val="0"/>
              </a:spcAft>
              <a:buNone/>
            </a:pPr>
            <a:r>
              <a:rPr lang="en" sz="1300">
                <a:solidFill>
                  <a:srgbClr val="FFFFFF"/>
                </a:solidFill>
              </a:rPr>
              <a:t>Mentor Training</a:t>
            </a:r>
            <a:endParaRPr sz="1300">
              <a:solidFill>
                <a:srgbClr val="FFFFFF"/>
              </a:solidFill>
            </a:endParaRPr>
          </a:p>
          <a:p>
            <a:pPr marL="2628900" lvl="0" indent="0" algn="l" rtl="0">
              <a:spcBef>
                <a:spcPts val="0"/>
              </a:spcBef>
              <a:spcAft>
                <a:spcPts val="0"/>
              </a:spcAft>
              <a:buNone/>
            </a:pPr>
            <a:r>
              <a:rPr lang="en" sz="1300">
                <a:solidFill>
                  <a:srgbClr val="FFFFFF"/>
                </a:solidFill>
              </a:rPr>
              <a:t>Graduate Student Wellbeing</a:t>
            </a:r>
            <a:endParaRPr sz="1300">
              <a:solidFill>
                <a:srgbClr val="FFFFFF"/>
              </a:solidFill>
            </a:endParaRPr>
          </a:p>
          <a:p>
            <a:pPr marL="2628900" lvl="0" indent="0" algn="l" rtl="0">
              <a:spcBef>
                <a:spcPts val="0"/>
              </a:spcBef>
              <a:spcAft>
                <a:spcPts val="0"/>
              </a:spcAft>
              <a:buNone/>
            </a:pPr>
            <a:r>
              <a:rPr lang="en" sz="1300">
                <a:solidFill>
                  <a:srgbClr val="FFFFFF"/>
                </a:solidFill>
              </a:rPr>
              <a:t>Organizational Change</a:t>
            </a:r>
            <a:endParaRPr sz="1300">
              <a:solidFill>
                <a:srgbClr val="FFFFFF"/>
              </a:solidFill>
            </a:endParaRPr>
          </a:p>
          <a:p>
            <a:pPr marL="2628900" lvl="0" indent="0" algn="l" rtl="0">
              <a:spcBef>
                <a:spcPts val="0"/>
              </a:spcBef>
              <a:spcAft>
                <a:spcPts val="0"/>
              </a:spcAft>
              <a:buNone/>
            </a:pPr>
            <a:r>
              <a:rPr lang="en" sz="1300">
                <a:solidFill>
                  <a:srgbClr val="FFFFFF"/>
                </a:solidFill>
              </a:rPr>
              <a:t>Facilitator Training</a:t>
            </a:r>
            <a:endParaRPr sz="1500">
              <a:solidFill>
                <a:srgbClr val="FFFFFF"/>
              </a:solidFill>
            </a:endParaRPr>
          </a:p>
        </p:txBody>
      </p:sp>
      <p:sp>
        <p:nvSpPr>
          <p:cNvPr id="241" name="Google Shape;241;p25"/>
          <p:cNvSpPr/>
          <p:nvPr/>
        </p:nvSpPr>
        <p:spPr>
          <a:xfrm>
            <a:off x="4572000" y="3719600"/>
            <a:ext cx="3283500" cy="924000"/>
          </a:xfrm>
          <a:prstGeom prst="roundRect">
            <a:avLst>
              <a:gd name="adj" fmla="val 16667"/>
            </a:avLst>
          </a:prstGeom>
          <a:solidFill>
            <a:srgbClr val="028FD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3800" b="1">
                <a:solidFill>
                  <a:schemeClr val="lt1"/>
                </a:solidFill>
              </a:rPr>
              <a:t>11</a:t>
            </a:r>
            <a:endParaRPr sz="3800" b="1">
              <a:solidFill>
                <a:schemeClr val="lt1"/>
              </a:solidFill>
            </a:endParaRPr>
          </a:p>
          <a:p>
            <a:pPr marL="0" lvl="0" indent="0" algn="l" rtl="0">
              <a:spcBef>
                <a:spcPts val="0"/>
              </a:spcBef>
              <a:spcAft>
                <a:spcPts val="0"/>
              </a:spcAft>
              <a:buNone/>
            </a:pPr>
            <a:r>
              <a:rPr lang="en" sz="1300">
                <a:solidFill>
                  <a:schemeClr val="lt1"/>
                </a:solidFill>
              </a:rPr>
              <a:t>National Laboratories</a:t>
            </a:r>
            <a:endParaRPr sz="1300">
              <a:solidFill>
                <a:schemeClr val="lt1"/>
              </a:solidFill>
            </a:endParaRPr>
          </a:p>
        </p:txBody>
      </p:sp>
      <p:sp>
        <p:nvSpPr>
          <p:cNvPr id="242" name="Google Shape;242;p25"/>
          <p:cNvSpPr/>
          <p:nvPr/>
        </p:nvSpPr>
        <p:spPr>
          <a:xfrm>
            <a:off x="1288350" y="3719600"/>
            <a:ext cx="3144000" cy="924000"/>
          </a:xfrm>
          <a:prstGeom prst="roundRect">
            <a:avLst>
              <a:gd name="adj" fmla="val 16667"/>
            </a:avLst>
          </a:prstGeom>
          <a:solidFill>
            <a:srgbClr val="028FD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3800" b="1">
                <a:solidFill>
                  <a:schemeClr val="lt1"/>
                </a:solidFill>
              </a:rPr>
              <a:t>29</a:t>
            </a:r>
            <a:endParaRPr sz="2700">
              <a:solidFill>
                <a:srgbClr val="FF0000"/>
              </a:solidFill>
            </a:endParaRPr>
          </a:p>
          <a:p>
            <a:pPr marL="0" lvl="0" indent="0" algn="l" rtl="0">
              <a:spcBef>
                <a:spcPts val="0"/>
              </a:spcBef>
              <a:spcAft>
                <a:spcPts val="0"/>
              </a:spcAft>
              <a:buNone/>
            </a:pPr>
            <a:r>
              <a:rPr lang="en" sz="1300">
                <a:solidFill>
                  <a:srgbClr val="FFFFFF"/>
                </a:solidFill>
              </a:rPr>
              <a:t>IGEN Bridge Departments</a:t>
            </a:r>
            <a:endParaRPr sz="1300">
              <a:solidFill>
                <a:srgbClr val="FFFFFF"/>
              </a:solidFill>
            </a:endParaRPr>
          </a:p>
        </p:txBody>
      </p:sp>
      <p:sp>
        <p:nvSpPr>
          <p:cNvPr id="243" name="Google Shape;243;p25"/>
          <p:cNvSpPr txBox="1"/>
          <p:nvPr/>
        </p:nvSpPr>
        <p:spPr>
          <a:xfrm>
            <a:off x="1380541" y="1244683"/>
            <a:ext cx="2088900" cy="12777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7400" b="1">
                <a:solidFill>
                  <a:schemeClr val="lt1"/>
                </a:solidFill>
              </a:rPr>
              <a:t>65+</a:t>
            </a:r>
            <a:endParaRPr sz="7400">
              <a:latin typeface="Lato"/>
              <a:ea typeface="Lato"/>
              <a:cs typeface="Lato"/>
              <a:sym typeface="Lato"/>
            </a:endParaRPr>
          </a:p>
        </p:txBody>
      </p:sp>
      <p:sp>
        <p:nvSpPr>
          <p:cNvPr id="244" name="Google Shape;244;p25"/>
          <p:cNvSpPr txBox="1">
            <a:spLocks noGrp="1"/>
          </p:cNvSpPr>
          <p:nvPr>
            <p:ph type="title" idx="4294967295"/>
          </p:nvPr>
        </p:nvSpPr>
        <p:spPr>
          <a:xfrm>
            <a:off x="311700" y="29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2: Catalyze Inclusive Practices </a:t>
            </a:r>
            <a:endParaRPr sz="25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6"/>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50" name="Google Shape;250;p26"/>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Goal 2: Catalyze Inclusive Practices </a:t>
            </a:r>
            <a:endParaRPr sz="2500" dirty="0"/>
          </a:p>
        </p:txBody>
      </p:sp>
      <p:sp>
        <p:nvSpPr>
          <p:cNvPr id="251" name="Google Shape;251;p26"/>
          <p:cNvSpPr txBox="1"/>
          <p:nvPr/>
        </p:nvSpPr>
        <p:spPr>
          <a:xfrm>
            <a:off x="550438" y="1163824"/>
            <a:ext cx="8196362" cy="3308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i="1" dirty="0">
                <a:solidFill>
                  <a:schemeClr val="dk1"/>
                </a:solidFill>
              </a:rPr>
              <a:t>“I know a lot about chemistry, but I'm not an expert in admissions or learning or many of the other things that are really important to evaluating best practices. I’m not conversing with that literature. So, having people who have studied it give us data is always powerful. . . . I found the data to be convincing and interesting.”</a:t>
            </a:r>
            <a:endParaRPr sz="2000" i="1" dirty="0">
              <a:solidFill>
                <a:schemeClr val="dk1"/>
              </a:solidFill>
            </a:endParaRPr>
          </a:p>
          <a:p>
            <a:pPr marL="457200" lvl="0" indent="-381000" algn="ctr" rtl="0">
              <a:lnSpc>
                <a:spcPct val="115000"/>
              </a:lnSpc>
              <a:spcBef>
                <a:spcPts val="1600"/>
              </a:spcBef>
              <a:spcAft>
                <a:spcPts val="0"/>
              </a:spcAft>
              <a:buClr>
                <a:schemeClr val="dk1"/>
              </a:buClr>
              <a:buSzPts val="2400"/>
              <a:buChar char="-"/>
            </a:pPr>
            <a:r>
              <a:rPr lang="en" sz="2000" dirty="0">
                <a:solidFill>
                  <a:schemeClr val="dk1"/>
                </a:solidFill>
              </a:rPr>
              <a:t>Faculty Workshop Participant</a:t>
            </a:r>
            <a:endParaRPr sz="2000"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7"/>
          <p:cNvSpPr txBox="1">
            <a:spLocks noGrp="1"/>
          </p:cNvSpPr>
          <p:nvPr>
            <p:ph type="sldNum" idx="12"/>
          </p:nvPr>
        </p:nvSpPr>
        <p:spPr>
          <a:xfrm>
            <a:off x="8472450" y="4757948"/>
            <a:ext cx="548700" cy="298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57" name="Google Shape;257;p27"/>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3: Conduct &amp; Translate Research </a:t>
            </a:r>
            <a:endParaRPr sz="2500"/>
          </a:p>
        </p:txBody>
      </p:sp>
      <p:pic>
        <p:nvPicPr>
          <p:cNvPr id="258" name="Google Shape;258;p27"/>
          <p:cNvPicPr preferRelativeResize="0"/>
          <p:nvPr/>
        </p:nvPicPr>
        <p:blipFill rotWithShape="1">
          <a:blip r:embed="rId3">
            <a:alphaModFix/>
          </a:blip>
          <a:srcRect b="31945"/>
          <a:stretch/>
        </p:blipFill>
        <p:spPr>
          <a:xfrm>
            <a:off x="189850" y="3201678"/>
            <a:ext cx="3398301" cy="1428272"/>
          </a:xfrm>
          <a:prstGeom prst="rect">
            <a:avLst/>
          </a:prstGeom>
          <a:noFill/>
          <a:ln>
            <a:noFill/>
          </a:ln>
        </p:spPr>
      </p:pic>
      <p:pic>
        <p:nvPicPr>
          <p:cNvPr id="259" name="Google Shape;259;p27"/>
          <p:cNvPicPr preferRelativeResize="0"/>
          <p:nvPr/>
        </p:nvPicPr>
        <p:blipFill rotWithShape="1">
          <a:blip r:embed="rId4">
            <a:alphaModFix/>
          </a:blip>
          <a:srcRect t="4030"/>
          <a:stretch/>
        </p:blipFill>
        <p:spPr>
          <a:xfrm>
            <a:off x="189850" y="1027925"/>
            <a:ext cx="3398298" cy="2173749"/>
          </a:xfrm>
          <a:prstGeom prst="rect">
            <a:avLst/>
          </a:prstGeom>
          <a:noFill/>
          <a:ln>
            <a:noFill/>
          </a:ln>
        </p:spPr>
      </p:pic>
      <p:sp>
        <p:nvSpPr>
          <p:cNvPr id="260" name="Google Shape;260;p27"/>
          <p:cNvSpPr/>
          <p:nvPr/>
        </p:nvSpPr>
        <p:spPr>
          <a:xfrm>
            <a:off x="4049625" y="1431350"/>
            <a:ext cx="4632900" cy="620400"/>
          </a:xfrm>
          <a:prstGeom prst="roundRect">
            <a:avLst>
              <a:gd name="adj" fmla="val 16667"/>
            </a:avLst>
          </a:prstGeom>
          <a:solidFill>
            <a:srgbClr val="028FD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solidFill>
                  <a:schemeClr val="lt1"/>
                </a:solidFill>
              </a:rPr>
              <a:t>Developed a racial equity statement</a:t>
            </a:r>
            <a:endParaRPr dirty="0">
              <a:solidFill>
                <a:schemeClr val="lt1"/>
              </a:solidFill>
            </a:endParaRPr>
          </a:p>
        </p:txBody>
      </p:sp>
      <p:sp>
        <p:nvSpPr>
          <p:cNvPr id="261" name="Google Shape;261;p27"/>
          <p:cNvSpPr/>
          <p:nvPr/>
        </p:nvSpPr>
        <p:spPr>
          <a:xfrm>
            <a:off x="4049625" y="2190950"/>
            <a:ext cx="4632900" cy="620400"/>
          </a:xfrm>
          <a:prstGeom prst="roundRect">
            <a:avLst>
              <a:gd name="adj" fmla="val 16667"/>
            </a:avLst>
          </a:prstGeom>
          <a:solidFill>
            <a:srgbClr val="028FD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15 publications to date </a:t>
            </a:r>
            <a:endParaRPr>
              <a:solidFill>
                <a:schemeClr val="lt1"/>
              </a:solidFill>
            </a:endParaRPr>
          </a:p>
        </p:txBody>
      </p:sp>
      <p:sp>
        <p:nvSpPr>
          <p:cNvPr id="262" name="Google Shape;262;p27"/>
          <p:cNvSpPr/>
          <p:nvPr/>
        </p:nvSpPr>
        <p:spPr>
          <a:xfrm>
            <a:off x="4049625" y="2971738"/>
            <a:ext cx="4632900" cy="620400"/>
          </a:xfrm>
          <a:prstGeom prst="roundRect">
            <a:avLst>
              <a:gd name="adj" fmla="val 16667"/>
            </a:avLst>
          </a:prstGeom>
          <a:solidFill>
            <a:srgbClr val="028FD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500+ Participants in Virtual Journal Club meetings</a:t>
            </a:r>
            <a:endParaRPr>
              <a:solidFill>
                <a:schemeClr val="lt1"/>
              </a:solidFill>
            </a:endParaRPr>
          </a:p>
        </p:txBody>
      </p:sp>
      <p:sp>
        <p:nvSpPr>
          <p:cNvPr id="263" name="Google Shape;263;p27"/>
          <p:cNvSpPr/>
          <p:nvPr/>
        </p:nvSpPr>
        <p:spPr>
          <a:xfrm>
            <a:off x="4049625" y="3752550"/>
            <a:ext cx="4632900" cy="620400"/>
          </a:xfrm>
          <a:prstGeom prst="roundRect">
            <a:avLst>
              <a:gd name="adj" fmla="val 16667"/>
            </a:avLst>
          </a:prstGeom>
          <a:solidFill>
            <a:srgbClr val="028FD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Research Hub Accelerator : 5 x $5000 seed grants</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28"/>
          <p:cNvSpPr txBox="1">
            <a:spLocks noGrp="1"/>
          </p:cNvSpPr>
          <p:nvPr>
            <p:ph type="sldNum" idx="12"/>
          </p:nvPr>
        </p:nvSpPr>
        <p:spPr>
          <a:xfrm>
            <a:off x="8472450" y="4757948"/>
            <a:ext cx="548700" cy="298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270" name="Google Shape;270;p28"/>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4: Establish Cross-Sector Partnerships </a:t>
            </a:r>
            <a:endParaRPr sz="2500"/>
          </a:p>
        </p:txBody>
      </p:sp>
      <p:sp>
        <p:nvSpPr>
          <p:cNvPr id="271" name="Google Shape;271;p28"/>
          <p:cNvSpPr txBox="1">
            <a:spLocks noGrp="1"/>
          </p:cNvSpPr>
          <p:nvPr>
            <p:ph type="body" idx="1"/>
          </p:nvPr>
        </p:nvSpPr>
        <p:spPr>
          <a:xfrm>
            <a:off x="3670800" y="967525"/>
            <a:ext cx="5473200" cy="37905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Char char="●"/>
            </a:pPr>
            <a:r>
              <a:rPr lang="en" sz="1500" dirty="0">
                <a:solidFill>
                  <a:schemeClr val="dk1"/>
                </a:solidFill>
              </a:rPr>
              <a:t>Virtual IGEN National Meeting attracted 200+ attendees</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Society partnerships with </a:t>
            </a:r>
            <a:r>
              <a:rPr lang="en" sz="1500" dirty="0">
                <a:solidFill>
                  <a:schemeClr val="dk1"/>
                </a:solidFill>
                <a:highlight>
                  <a:schemeClr val="lt1"/>
                </a:highlight>
              </a:rPr>
              <a:t>68</a:t>
            </a:r>
            <a:r>
              <a:rPr lang="en" sz="1500" dirty="0">
                <a:solidFill>
                  <a:schemeClr val="dk1"/>
                </a:solidFill>
              </a:rPr>
              <a:t> academic departments hosting Bridge Programs</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Society partnerships with 4 Minority Serving Organizations </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Society partnerships with </a:t>
            </a:r>
            <a:r>
              <a:rPr lang="en" sz="1500" dirty="0">
                <a:solidFill>
                  <a:schemeClr val="dk1"/>
                </a:solidFill>
                <a:highlight>
                  <a:schemeClr val="lt1"/>
                </a:highlight>
              </a:rPr>
              <a:t>4 </a:t>
            </a:r>
            <a:r>
              <a:rPr lang="en" sz="1500" dirty="0">
                <a:solidFill>
                  <a:schemeClr val="dk1"/>
                </a:solidFill>
              </a:rPr>
              <a:t>corporate sponsors</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Professional networking group with 15 National Labs interested in recruiting Bridge students for internships and postdocs</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CIMER partnership with 11 National Labs to establish a network of 27 facilitators for a mentor training curriculum</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dirty="0">
                <a:solidFill>
                  <a:schemeClr val="dk1"/>
                </a:solidFill>
              </a:rPr>
              <a:t>More in </a:t>
            </a:r>
            <a:r>
              <a:rPr lang="en" sz="1500" i="1" dirty="0">
                <a:solidFill>
                  <a:schemeClr val="dk1"/>
                </a:solidFill>
              </a:rPr>
              <a:t>National Network Collaborations </a:t>
            </a:r>
            <a:r>
              <a:rPr lang="en" sz="1500" dirty="0">
                <a:solidFill>
                  <a:schemeClr val="dk1"/>
                </a:solidFill>
              </a:rPr>
              <a:t>presentation</a:t>
            </a:r>
            <a:endParaRPr sz="1500" dirty="0">
              <a:solidFill>
                <a:schemeClr val="dk1"/>
              </a:solidFill>
            </a:endParaRPr>
          </a:p>
        </p:txBody>
      </p:sp>
      <p:pic>
        <p:nvPicPr>
          <p:cNvPr id="8" name="Google Shape;298;p31">
            <a:extLst>
              <a:ext uri="{FF2B5EF4-FFF2-40B4-BE49-F238E27FC236}">
                <a16:creationId xmlns:a16="http://schemas.microsoft.com/office/drawing/2014/main" id="{29FDA375-B60C-E240-9D36-161B4BE1D8AF}"/>
              </a:ext>
            </a:extLst>
          </p:cNvPr>
          <p:cNvPicPr preferRelativeResize="0">
            <a:picLocks noChangeAspect="1"/>
          </p:cNvPicPr>
          <p:nvPr/>
        </p:nvPicPr>
        <p:blipFill rotWithShape="1">
          <a:blip r:embed="rId3">
            <a:alphaModFix/>
          </a:blip>
          <a:srcRect r="32971"/>
          <a:stretch/>
        </p:blipFill>
        <p:spPr>
          <a:xfrm>
            <a:off x="43792" y="940629"/>
            <a:ext cx="3591148" cy="38229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207A-F964-1C4B-8352-19533809AD4F}"/>
              </a:ext>
            </a:extLst>
          </p:cNvPr>
          <p:cNvSpPr>
            <a:spLocks noGrp="1"/>
          </p:cNvSpPr>
          <p:nvPr>
            <p:ph type="title"/>
          </p:nvPr>
        </p:nvSpPr>
        <p:spPr/>
        <p:txBody>
          <a:bodyPr/>
          <a:lstStyle/>
          <a:p>
            <a:r>
              <a:rPr lang="en-US" dirty="0"/>
              <a:t>Collaborative Infrastructure - IGEN Backbone</a:t>
            </a:r>
          </a:p>
        </p:txBody>
      </p:sp>
      <p:sp>
        <p:nvSpPr>
          <p:cNvPr id="3" name="Text Placeholder 2">
            <a:extLst>
              <a:ext uri="{FF2B5EF4-FFF2-40B4-BE49-F238E27FC236}">
                <a16:creationId xmlns:a16="http://schemas.microsoft.com/office/drawing/2014/main" id="{D07C8EFD-0492-0D44-87CE-289048A255BD}"/>
              </a:ext>
            </a:extLst>
          </p:cNvPr>
          <p:cNvSpPr>
            <a:spLocks noGrp="1"/>
          </p:cNvSpPr>
          <p:nvPr>
            <p:ph type="body" idx="1"/>
          </p:nvPr>
        </p:nvSpPr>
        <p:spPr>
          <a:xfrm>
            <a:off x="156848" y="1062045"/>
            <a:ext cx="5104617" cy="3416400"/>
          </a:xfrm>
        </p:spPr>
        <p:txBody>
          <a:bodyPr/>
          <a:lstStyle/>
          <a:p>
            <a:pPr>
              <a:buSzPct val="100000"/>
            </a:pPr>
            <a:r>
              <a:rPr lang="en-US" sz="1600" dirty="0"/>
              <a:t>(All) Organize AMT meetings and retreats</a:t>
            </a:r>
          </a:p>
          <a:p>
            <a:pPr>
              <a:buSzPct val="100000"/>
            </a:pPr>
            <a:r>
              <a:rPr lang="en-US" sz="1600" dirty="0"/>
              <a:t>(All) Organize IGEN National Meeting</a:t>
            </a:r>
          </a:p>
          <a:p>
            <a:pPr>
              <a:buSzPct val="100000"/>
            </a:pPr>
            <a:r>
              <a:rPr lang="en-US" sz="1600" dirty="0"/>
              <a:t>(SV) Organize National Advisory Board meeting</a:t>
            </a:r>
          </a:p>
          <a:p>
            <a:pPr>
              <a:buSzPct val="100000"/>
            </a:pPr>
            <a:r>
              <a:rPr lang="en-US" sz="1600" dirty="0"/>
              <a:t>(P) Support working group meetings, activities</a:t>
            </a:r>
          </a:p>
          <a:p>
            <a:pPr>
              <a:buSzPct val="100000"/>
            </a:pPr>
            <a:r>
              <a:rPr lang="en-US" sz="1600" dirty="0"/>
              <a:t>(P) Manage common tools and processes</a:t>
            </a:r>
          </a:p>
          <a:p>
            <a:pPr>
              <a:buSzPct val="100000"/>
            </a:pPr>
            <a:r>
              <a:rPr lang="en-US" sz="1600" dirty="0"/>
              <a:t>(P) Provide onboarding to new members</a:t>
            </a:r>
          </a:p>
          <a:p>
            <a:pPr>
              <a:buSzPct val="100000"/>
            </a:pPr>
            <a:r>
              <a:rPr lang="en-US" sz="1600" dirty="0"/>
              <a:t>(L&amp;C) Help develop governance policies</a:t>
            </a:r>
          </a:p>
          <a:p>
            <a:pPr>
              <a:buSzPct val="100000"/>
            </a:pPr>
            <a:r>
              <a:rPr lang="en-US" sz="1600" dirty="0"/>
              <a:t>(L&amp;C) Maintain IGEN website, publish newsletter</a:t>
            </a:r>
          </a:p>
          <a:p>
            <a:pPr>
              <a:buSzPct val="100000"/>
            </a:pPr>
            <a:r>
              <a:rPr lang="en-US" sz="1600" dirty="0"/>
              <a:t>(G&amp;M) Facilitate relationship with evaluator</a:t>
            </a:r>
          </a:p>
          <a:p>
            <a:pPr>
              <a:buSzPct val="100000"/>
            </a:pPr>
            <a:r>
              <a:rPr lang="en-US" sz="1600" dirty="0"/>
              <a:t>(ES&amp;S) Liaise with potential partners</a:t>
            </a:r>
          </a:p>
          <a:p>
            <a:pPr>
              <a:buSzPct val="100000"/>
            </a:pPr>
            <a:endParaRPr lang="en-US" sz="1600" dirty="0"/>
          </a:p>
          <a:p>
            <a:pPr>
              <a:buSzPct val="100000"/>
            </a:pPr>
            <a:endParaRPr lang="en-US" sz="1600" dirty="0"/>
          </a:p>
        </p:txBody>
      </p:sp>
      <p:sp>
        <p:nvSpPr>
          <p:cNvPr id="4" name="Slide Number Placeholder 3">
            <a:extLst>
              <a:ext uri="{FF2B5EF4-FFF2-40B4-BE49-F238E27FC236}">
                <a16:creationId xmlns:a16="http://schemas.microsoft.com/office/drawing/2014/main" id="{06C9539D-7DD6-4042-BF6D-55F1014AB6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grpSp>
        <p:nvGrpSpPr>
          <p:cNvPr id="5" name="Google Shape;318;p42">
            <a:extLst>
              <a:ext uri="{FF2B5EF4-FFF2-40B4-BE49-F238E27FC236}">
                <a16:creationId xmlns:a16="http://schemas.microsoft.com/office/drawing/2014/main" id="{8F8BE132-45ED-C04D-95CE-63E8E9D68FA5}"/>
              </a:ext>
            </a:extLst>
          </p:cNvPr>
          <p:cNvGrpSpPr/>
          <p:nvPr/>
        </p:nvGrpSpPr>
        <p:grpSpPr>
          <a:xfrm>
            <a:off x="5169650" y="1094712"/>
            <a:ext cx="3794217" cy="3531941"/>
            <a:chOff x="5354075" y="1122687"/>
            <a:chExt cx="3794217" cy="3531941"/>
          </a:xfrm>
        </p:grpSpPr>
        <p:grpSp>
          <p:nvGrpSpPr>
            <p:cNvPr id="6" name="Google Shape;319;p42">
              <a:extLst>
                <a:ext uri="{FF2B5EF4-FFF2-40B4-BE49-F238E27FC236}">
                  <a16:creationId xmlns:a16="http://schemas.microsoft.com/office/drawing/2014/main" id="{8C4C8620-AB14-5847-AC7E-32D6C6F7F006}"/>
                </a:ext>
              </a:extLst>
            </p:cNvPr>
            <p:cNvGrpSpPr/>
            <p:nvPr/>
          </p:nvGrpSpPr>
          <p:grpSpPr>
            <a:xfrm>
              <a:off x="5354075" y="1122687"/>
              <a:ext cx="3794217" cy="3531941"/>
              <a:chOff x="5668551" y="1109977"/>
              <a:chExt cx="3270595" cy="3102275"/>
            </a:xfrm>
          </p:grpSpPr>
          <p:sp>
            <p:nvSpPr>
              <p:cNvPr id="10" name="Google Shape;320;p42">
                <a:extLst>
                  <a:ext uri="{FF2B5EF4-FFF2-40B4-BE49-F238E27FC236}">
                    <a16:creationId xmlns:a16="http://schemas.microsoft.com/office/drawing/2014/main" id="{FECD1793-D0BE-5244-BC2A-60F4546279F2}"/>
                  </a:ext>
                </a:extLst>
              </p:cNvPr>
              <p:cNvSpPr/>
              <p:nvPr/>
            </p:nvSpPr>
            <p:spPr>
              <a:xfrm rot="1217140">
                <a:off x="5812566" y="1838099"/>
                <a:ext cx="1242569" cy="1052925"/>
              </a:xfrm>
              <a:prstGeom prst="rightArrow">
                <a:avLst>
                  <a:gd name="adj1" fmla="val 50000"/>
                  <a:gd name="adj2" fmla="val 48546"/>
                </a:avLst>
              </a:prstGeom>
              <a:solidFill>
                <a:srgbClr val="028FD7"/>
              </a:solidFill>
              <a:ln>
                <a:noFill/>
              </a:ln>
              <a:effectLst>
                <a:outerShdw blurRad="57150" dist="19050" dir="5400000" algn="bl" rotWithShape="0">
                  <a:srgbClr val="000000">
                    <a:alpha val="50000"/>
                  </a:srgbClr>
                </a:outerShdw>
              </a:effectLst>
            </p:spPr>
            <p:txBody>
              <a:bodyPr spcFirstLastPara="1" wrap="square" lIns="91425" tIns="91425" rIns="0" bIns="91425" anchor="ctr" anchorCtr="0">
                <a:noAutofit/>
              </a:bodyPr>
              <a:lstStyle/>
              <a:p>
                <a:pPr marL="0" lvl="0" indent="0" algn="l" rtl="0">
                  <a:spcBef>
                    <a:spcPts val="0"/>
                  </a:spcBef>
                  <a:spcAft>
                    <a:spcPts val="0"/>
                  </a:spcAft>
                  <a:buNone/>
                </a:pPr>
                <a:r>
                  <a:rPr lang="en" dirty="0">
                    <a:solidFill>
                      <a:srgbClr val="FFFFFF"/>
                    </a:solidFill>
                  </a:rPr>
                  <a:t>Expansion, Sustainability &amp; Scale</a:t>
                </a:r>
                <a:endParaRPr dirty="0">
                  <a:solidFill>
                    <a:srgbClr val="FFFFFF"/>
                  </a:solidFill>
                </a:endParaRPr>
              </a:p>
            </p:txBody>
          </p:sp>
          <p:sp>
            <p:nvSpPr>
              <p:cNvPr id="11" name="Google Shape;321;p42">
                <a:extLst>
                  <a:ext uri="{FF2B5EF4-FFF2-40B4-BE49-F238E27FC236}">
                    <a16:creationId xmlns:a16="http://schemas.microsoft.com/office/drawing/2014/main" id="{567980D8-9C3D-8947-874E-08993E01CCD1}"/>
                  </a:ext>
                </a:extLst>
              </p:cNvPr>
              <p:cNvSpPr/>
              <p:nvPr/>
            </p:nvSpPr>
            <p:spPr>
              <a:xfrm rot="5400000">
                <a:off x="6696902" y="1204777"/>
                <a:ext cx="1242600" cy="1053000"/>
              </a:xfrm>
              <a:prstGeom prst="rightArrow">
                <a:avLst>
                  <a:gd name="adj1" fmla="val 50000"/>
                  <a:gd name="adj2" fmla="val 48546"/>
                </a:avLst>
              </a:prstGeom>
              <a:solidFill>
                <a:srgbClr val="028FD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2;p42">
                <a:extLst>
                  <a:ext uri="{FF2B5EF4-FFF2-40B4-BE49-F238E27FC236}">
                    <a16:creationId xmlns:a16="http://schemas.microsoft.com/office/drawing/2014/main" id="{D82A640E-9DB2-1B45-86B0-485C981C2ED1}"/>
                  </a:ext>
                </a:extLst>
              </p:cNvPr>
              <p:cNvSpPr/>
              <p:nvPr/>
            </p:nvSpPr>
            <p:spPr>
              <a:xfrm rot="-1197144" flipH="1">
                <a:off x="7564887" y="1838240"/>
                <a:ext cx="1243116" cy="1052573"/>
              </a:xfrm>
              <a:prstGeom prst="rightArrow">
                <a:avLst>
                  <a:gd name="adj1" fmla="val 50000"/>
                  <a:gd name="adj2" fmla="val 48546"/>
                </a:avLst>
              </a:prstGeom>
              <a:solidFill>
                <a:srgbClr val="028FD7"/>
              </a:solidFill>
              <a:ln>
                <a:noFill/>
              </a:ln>
              <a:effectLst>
                <a:outerShdw blurRad="57150" dist="19050" dir="5400000" algn="bl" rotWithShape="0">
                  <a:srgbClr val="000000">
                    <a:alpha val="50000"/>
                  </a:srgbClr>
                </a:outerShdw>
              </a:effectLst>
            </p:spPr>
            <p:txBody>
              <a:bodyPr spcFirstLastPara="1" wrap="square" lIns="0" tIns="91425" rIns="91425" bIns="91425" anchor="ctr" anchorCtr="0">
                <a:noAutofit/>
              </a:bodyPr>
              <a:lstStyle/>
              <a:p>
                <a:pPr marL="0" lvl="0" indent="0" algn="l" rtl="0">
                  <a:spcBef>
                    <a:spcPts val="0"/>
                  </a:spcBef>
                  <a:spcAft>
                    <a:spcPts val="0"/>
                  </a:spcAft>
                  <a:buNone/>
                </a:pPr>
                <a:r>
                  <a:rPr lang="en">
                    <a:solidFill>
                      <a:srgbClr val="FFFFFF"/>
                    </a:solidFill>
                  </a:rPr>
                  <a:t>Partnerships</a:t>
                </a:r>
                <a:endParaRPr>
                  <a:solidFill>
                    <a:srgbClr val="FFFFFF"/>
                  </a:solidFill>
                </a:endParaRPr>
              </a:p>
            </p:txBody>
          </p:sp>
          <p:sp>
            <p:nvSpPr>
              <p:cNvPr id="13" name="Google Shape;323;p42">
                <a:extLst>
                  <a:ext uri="{FF2B5EF4-FFF2-40B4-BE49-F238E27FC236}">
                    <a16:creationId xmlns:a16="http://schemas.microsoft.com/office/drawing/2014/main" id="{6DA521C1-60A3-D24D-8050-17E17BA8A609}"/>
                  </a:ext>
                </a:extLst>
              </p:cNvPr>
              <p:cNvSpPr/>
              <p:nvPr/>
            </p:nvSpPr>
            <p:spPr>
              <a:xfrm rot="-7561887">
                <a:off x="7238225" y="2859169"/>
                <a:ext cx="1242373" cy="1053107"/>
              </a:xfrm>
              <a:prstGeom prst="rightArrow">
                <a:avLst>
                  <a:gd name="adj1" fmla="val 50000"/>
                  <a:gd name="adj2" fmla="val 48546"/>
                </a:avLst>
              </a:prstGeom>
              <a:solidFill>
                <a:srgbClr val="028FD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4;p42">
                <a:extLst>
                  <a:ext uri="{FF2B5EF4-FFF2-40B4-BE49-F238E27FC236}">
                    <a16:creationId xmlns:a16="http://schemas.microsoft.com/office/drawing/2014/main" id="{755425D6-BD64-9948-97A3-FF5B6B1A79D6}"/>
                  </a:ext>
                </a:extLst>
              </p:cNvPr>
              <p:cNvSpPr/>
              <p:nvPr/>
            </p:nvSpPr>
            <p:spPr>
              <a:xfrm rot="-3217361">
                <a:off x="6160627" y="2873451"/>
                <a:ext cx="1242286" cy="1053102"/>
              </a:xfrm>
              <a:prstGeom prst="rightArrow">
                <a:avLst>
                  <a:gd name="adj1" fmla="val 50000"/>
                  <a:gd name="adj2" fmla="val 48546"/>
                </a:avLst>
              </a:prstGeom>
              <a:solidFill>
                <a:srgbClr val="028FD7"/>
              </a:solidFill>
              <a:ln>
                <a:noFill/>
              </a:ln>
              <a:effectLst>
                <a:outerShdw blurRad="57150" dist="19050" dir="5400000" algn="bl" rotWithShape="0">
                  <a:srgbClr val="000000">
                    <a:alpha val="50000"/>
                  </a:srgbClr>
                </a:outerShdw>
              </a:effectLst>
            </p:spPr>
            <p:txBody>
              <a:bodyPr spcFirstLastPara="1" wrap="square" lIns="18275" tIns="91425" rIns="0" bIns="91425" anchor="ctr" anchorCtr="0">
                <a:noAutofit/>
              </a:bodyPr>
              <a:lstStyle/>
              <a:p>
                <a:pPr marL="0" lvl="0" indent="0" algn="l" rtl="0">
                  <a:spcBef>
                    <a:spcPts val="0"/>
                  </a:spcBef>
                  <a:spcAft>
                    <a:spcPts val="0"/>
                  </a:spcAft>
                  <a:buNone/>
                </a:pPr>
                <a:endParaRPr sz="1200">
                  <a:solidFill>
                    <a:srgbClr val="FFFFFF"/>
                  </a:solidFill>
                </a:endParaRPr>
              </a:p>
            </p:txBody>
          </p:sp>
        </p:grpSp>
        <p:sp>
          <p:nvSpPr>
            <p:cNvPr id="7" name="Google Shape;325;p42">
              <a:extLst>
                <a:ext uri="{FF2B5EF4-FFF2-40B4-BE49-F238E27FC236}">
                  <a16:creationId xmlns:a16="http://schemas.microsoft.com/office/drawing/2014/main" id="{CC8C3BD3-0428-BB4A-8D76-28E9142B00DA}"/>
                </a:ext>
              </a:extLst>
            </p:cNvPr>
            <p:cNvSpPr txBox="1"/>
            <p:nvPr/>
          </p:nvSpPr>
          <p:spPr>
            <a:xfrm>
              <a:off x="6876288" y="1227900"/>
              <a:ext cx="763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Shared Vision</a:t>
              </a:r>
              <a:endParaRPr>
                <a:solidFill>
                  <a:srgbClr val="FFFFFF"/>
                </a:solidFill>
              </a:endParaRPr>
            </a:p>
          </p:txBody>
        </p:sp>
        <p:sp>
          <p:nvSpPr>
            <p:cNvPr id="8" name="Google Shape;326;p42">
              <a:extLst>
                <a:ext uri="{FF2B5EF4-FFF2-40B4-BE49-F238E27FC236}">
                  <a16:creationId xmlns:a16="http://schemas.microsoft.com/office/drawing/2014/main" id="{EF407D68-72B4-1B41-8328-6EB985F7DF62}"/>
                </a:ext>
              </a:extLst>
            </p:cNvPr>
            <p:cNvSpPr txBox="1"/>
            <p:nvPr/>
          </p:nvSpPr>
          <p:spPr>
            <a:xfrm rot="-2131632">
              <a:off x="7623676" y="3441006"/>
              <a:ext cx="763050" cy="83122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Goals &amp; Metrics</a:t>
              </a:r>
              <a:endParaRPr>
                <a:solidFill>
                  <a:srgbClr val="FFFFFF"/>
                </a:solidFill>
              </a:endParaRPr>
            </a:p>
          </p:txBody>
        </p:sp>
        <p:sp>
          <p:nvSpPr>
            <p:cNvPr id="9" name="Google Shape;327;p42">
              <a:extLst>
                <a:ext uri="{FF2B5EF4-FFF2-40B4-BE49-F238E27FC236}">
                  <a16:creationId xmlns:a16="http://schemas.microsoft.com/office/drawing/2014/main" id="{4DAAED43-0C52-2C48-8795-616D9EA0BC0D}"/>
                </a:ext>
              </a:extLst>
            </p:cNvPr>
            <p:cNvSpPr txBox="1"/>
            <p:nvPr/>
          </p:nvSpPr>
          <p:spPr>
            <a:xfrm rot="-3196249">
              <a:off x="5838272" y="3475597"/>
              <a:ext cx="1465804" cy="6156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rPr>
                <a:t>Leadership &amp;</a:t>
              </a:r>
              <a:endParaRPr>
                <a:solidFill>
                  <a:srgbClr val="FFFFFF"/>
                </a:solidFill>
              </a:endParaRPr>
            </a:p>
            <a:p>
              <a:pPr marL="0" lvl="0" indent="0" algn="ctr" rtl="0">
                <a:spcBef>
                  <a:spcPts val="0"/>
                </a:spcBef>
                <a:spcAft>
                  <a:spcPts val="0"/>
                </a:spcAft>
                <a:buNone/>
              </a:pPr>
              <a:r>
                <a:rPr lang="en">
                  <a:solidFill>
                    <a:srgbClr val="FFFFFF"/>
                  </a:solidFill>
                </a:rPr>
                <a:t>Communication</a:t>
              </a:r>
              <a:endParaRPr>
                <a:solidFill>
                  <a:srgbClr val="FFFFFF"/>
                </a:solidFill>
              </a:endParaRPr>
            </a:p>
          </p:txBody>
        </p:sp>
      </p:grpSp>
    </p:spTree>
    <p:extLst>
      <p:ext uri="{BB962C8B-B14F-4D97-AF65-F5344CB8AC3E}">
        <p14:creationId xmlns:p14="http://schemas.microsoft.com/office/powerpoint/2010/main" val="194400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2"/>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304" name="Google Shape;304;p32"/>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IGEN Backbone Activities</a:t>
            </a:r>
            <a:endParaRPr dirty="0"/>
          </a:p>
        </p:txBody>
      </p:sp>
      <p:pic>
        <p:nvPicPr>
          <p:cNvPr id="305" name="Google Shape;305;p32"/>
          <p:cNvPicPr preferRelativeResize="0"/>
          <p:nvPr/>
        </p:nvPicPr>
        <p:blipFill rotWithShape="1">
          <a:blip r:embed="rId3">
            <a:alphaModFix/>
          </a:blip>
          <a:srcRect/>
          <a:stretch/>
        </p:blipFill>
        <p:spPr>
          <a:xfrm>
            <a:off x="1220725" y="997138"/>
            <a:ext cx="6702552" cy="3770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284" name="Google Shape;284;p38"/>
          <p:cNvSpPr txBox="1">
            <a:spLocks noGrp="1"/>
          </p:cNvSpPr>
          <p:nvPr>
            <p:ph type="title"/>
          </p:nvPr>
        </p:nvSpPr>
        <p:spPr>
          <a:xfrm>
            <a:off x="311700" y="270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Shaping the National Conversation</a:t>
            </a:r>
            <a:endParaRPr dirty="0"/>
          </a:p>
        </p:txBody>
      </p:sp>
      <p:sp>
        <p:nvSpPr>
          <p:cNvPr id="285" name="Google Shape;285;p38"/>
          <p:cNvSpPr txBox="1">
            <a:spLocks noGrp="1"/>
          </p:cNvSpPr>
          <p:nvPr>
            <p:ph type="body" idx="1"/>
          </p:nvPr>
        </p:nvSpPr>
        <p:spPr>
          <a:xfrm>
            <a:off x="2507175" y="965125"/>
            <a:ext cx="6477600" cy="3690900"/>
          </a:xfrm>
          <a:prstGeom prst="rect">
            <a:avLst/>
          </a:prstGeom>
        </p:spPr>
        <p:txBody>
          <a:bodyPr spcFirstLastPara="1" wrap="square" lIns="91425" tIns="91425" rIns="91425" bIns="91425" anchor="ctr" anchorCtr="0">
            <a:normAutofit lnSpcReduction="10000"/>
          </a:bodyPr>
          <a:lstStyle/>
          <a:p>
            <a:pPr marL="457200" lvl="0" indent="-215900" algn="l" rtl="0">
              <a:spcBef>
                <a:spcPts val="0"/>
              </a:spcBef>
              <a:spcAft>
                <a:spcPts val="0"/>
              </a:spcAft>
              <a:buClr>
                <a:schemeClr val="dk1"/>
              </a:buClr>
              <a:buSzPts val="1600"/>
              <a:buChar char="●"/>
            </a:pPr>
            <a:r>
              <a:rPr lang="en" sz="1600" dirty="0">
                <a:solidFill>
                  <a:schemeClr val="dk1"/>
                </a:solidFill>
              </a:rPr>
              <a:t>National Academies</a:t>
            </a:r>
            <a:endParaRPr sz="1600" dirty="0">
              <a:solidFill>
                <a:schemeClr val="dk1"/>
              </a:solidFill>
            </a:endParaRPr>
          </a:p>
          <a:p>
            <a:pPr marL="628650" lvl="1" indent="-203200" algn="l" rtl="0">
              <a:spcBef>
                <a:spcPts val="0"/>
              </a:spcBef>
              <a:spcAft>
                <a:spcPts val="0"/>
              </a:spcAft>
              <a:buClr>
                <a:schemeClr val="dk1"/>
              </a:buClr>
              <a:buSzPts val="1400"/>
              <a:buChar char="○"/>
            </a:pPr>
            <a:r>
              <a:rPr lang="en" dirty="0">
                <a:solidFill>
                  <a:schemeClr val="dk1"/>
                </a:solidFill>
              </a:rPr>
              <a:t>Graduate STEM Education for the 21st Century (</a:t>
            </a:r>
            <a:r>
              <a:rPr lang="en" dirty="0" err="1">
                <a:solidFill>
                  <a:schemeClr val="dk1"/>
                </a:solidFill>
              </a:rPr>
              <a:t>Hodapp</a:t>
            </a:r>
            <a:r>
              <a:rPr lang="en" dirty="0">
                <a:solidFill>
                  <a:schemeClr val="dk1"/>
                </a:solidFill>
              </a:rPr>
              <a:t>)</a:t>
            </a:r>
            <a:endParaRPr dirty="0">
              <a:solidFill>
                <a:schemeClr val="dk1"/>
              </a:solidFill>
            </a:endParaRPr>
          </a:p>
          <a:p>
            <a:pPr marL="628650" lvl="1" indent="-203200" algn="l" rtl="0">
              <a:spcBef>
                <a:spcPts val="0"/>
              </a:spcBef>
              <a:spcAft>
                <a:spcPts val="0"/>
              </a:spcAft>
              <a:buClr>
                <a:schemeClr val="dk1"/>
              </a:buClr>
              <a:buSzPts val="1400"/>
              <a:buChar char="○"/>
            </a:pPr>
            <a:r>
              <a:rPr lang="en" dirty="0">
                <a:solidFill>
                  <a:schemeClr val="dk1"/>
                </a:solidFill>
              </a:rPr>
              <a:t>Science of Effective Mentoring in STEMM (</a:t>
            </a:r>
            <a:r>
              <a:rPr lang="en" dirty="0" err="1">
                <a:solidFill>
                  <a:schemeClr val="dk1"/>
                </a:solidFill>
              </a:rPr>
              <a:t>Pfund</a:t>
            </a:r>
            <a:r>
              <a:rPr lang="en" dirty="0">
                <a:solidFill>
                  <a:schemeClr val="dk1"/>
                </a:solidFill>
              </a:rPr>
              <a:t>)</a:t>
            </a:r>
            <a:endParaRPr dirty="0">
              <a:solidFill>
                <a:schemeClr val="dk1"/>
              </a:solidFill>
            </a:endParaRPr>
          </a:p>
          <a:p>
            <a:pPr marL="628650" lvl="1" indent="-203200" algn="l" rtl="0">
              <a:spcBef>
                <a:spcPts val="0"/>
              </a:spcBef>
              <a:spcAft>
                <a:spcPts val="0"/>
              </a:spcAft>
              <a:buClr>
                <a:schemeClr val="dk1"/>
              </a:buClr>
              <a:buSzPts val="1400"/>
              <a:buChar char="○"/>
            </a:pPr>
            <a:r>
              <a:rPr lang="en" dirty="0">
                <a:solidFill>
                  <a:schemeClr val="dk1"/>
                </a:solidFill>
              </a:rPr>
              <a:t>Supporting the Whole Student: Mental Health &amp; Wellbeing in Undergraduate and Graduate Education (</a:t>
            </a:r>
            <a:r>
              <a:rPr lang="en" dirty="0" err="1">
                <a:solidFill>
                  <a:schemeClr val="dk1"/>
                </a:solidFill>
              </a:rPr>
              <a:t>Posselt</a:t>
            </a:r>
            <a:r>
              <a:rPr lang="en" dirty="0">
                <a:solidFill>
                  <a:schemeClr val="dk1"/>
                </a:solidFill>
              </a:rPr>
              <a:t>)</a:t>
            </a:r>
            <a:endParaRPr dirty="0">
              <a:solidFill>
                <a:schemeClr val="dk1"/>
              </a:solidFill>
            </a:endParaRPr>
          </a:p>
          <a:p>
            <a:pPr marL="628650" lvl="1" indent="-203200" algn="l" rtl="0">
              <a:spcBef>
                <a:spcPts val="0"/>
              </a:spcBef>
              <a:spcAft>
                <a:spcPts val="0"/>
              </a:spcAft>
              <a:buClr>
                <a:schemeClr val="dk1"/>
              </a:buClr>
              <a:buSzPts val="1400"/>
              <a:buChar char="○"/>
            </a:pPr>
            <a:r>
              <a:rPr lang="en" dirty="0">
                <a:solidFill>
                  <a:schemeClr val="dk1"/>
                </a:solidFill>
              </a:rPr>
              <a:t>Pathways to Discovery in Astronomy and Astrophysics for the 2020s: Panel on State of the Profession and Societal Impacts (Miller, </a:t>
            </a:r>
            <a:r>
              <a:rPr lang="en" dirty="0" err="1">
                <a:solidFill>
                  <a:schemeClr val="dk1"/>
                </a:solidFill>
              </a:rPr>
              <a:t>Posselt</a:t>
            </a:r>
            <a:r>
              <a:rPr lang="en" dirty="0">
                <a:solidFill>
                  <a:schemeClr val="dk1"/>
                </a:solidFill>
              </a:rPr>
              <a:t>)</a:t>
            </a:r>
          </a:p>
          <a:p>
            <a:pPr marL="628650" lvl="1" indent="-203200" algn="l" rtl="0">
              <a:spcBef>
                <a:spcPts val="0"/>
              </a:spcBef>
              <a:spcAft>
                <a:spcPts val="0"/>
              </a:spcAft>
              <a:buClr>
                <a:schemeClr val="dk1"/>
              </a:buClr>
              <a:buSzPts val="1400"/>
              <a:buChar char="○"/>
            </a:pPr>
            <a:endParaRPr lang="en" dirty="0">
              <a:solidFill>
                <a:schemeClr val="dk1"/>
              </a:solidFill>
            </a:endParaRPr>
          </a:p>
          <a:p>
            <a:pPr lvl="0" indent="-215900">
              <a:buClr>
                <a:schemeClr val="dk1"/>
              </a:buClr>
              <a:buSzPts val="1600"/>
            </a:pPr>
            <a:r>
              <a:rPr lang="en-US" sz="1600" dirty="0">
                <a:solidFill>
                  <a:schemeClr val="dk1"/>
                </a:solidFill>
              </a:rPr>
              <a:t>White House OSTP</a:t>
            </a:r>
            <a:r>
              <a:rPr lang="en-US" sz="1600" b="1" dirty="0">
                <a:solidFill>
                  <a:schemeClr val="dk1"/>
                </a:solidFill>
              </a:rPr>
              <a:t>: “</a:t>
            </a:r>
            <a:r>
              <a:rPr lang="en-US" sz="1600" dirty="0">
                <a:solidFill>
                  <a:schemeClr val="dk1"/>
                </a:solidFill>
              </a:rPr>
              <a:t>The Time is Now: Advancing Equity in Science &amp; Technology” Roundtables</a:t>
            </a:r>
          </a:p>
          <a:p>
            <a:pPr marL="628650" lvl="1" indent="-203200">
              <a:spcBef>
                <a:spcPts val="0"/>
              </a:spcBef>
              <a:buClr>
                <a:schemeClr val="dk1"/>
              </a:buClr>
            </a:pPr>
            <a:r>
              <a:rPr lang="en-US" dirty="0">
                <a:solidFill>
                  <a:schemeClr val="dk1"/>
                </a:solidFill>
                <a:highlight>
                  <a:srgbClr val="FFFFFF"/>
                </a:highlight>
              </a:rPr>
              <a:t>Lessons from the NASEM Summit on Diversity, Equity, Inclusion &amp; Anti-Racism in 21st Century STEMM Organizations (</a:t>
            </a:r>
            <a:r>
              <a:rPr lang="en-US" dirty="0" err="1">
                <a:solidFill>
                  <a:schemeClr val="dk1"/>
                </a:solidFill>
              </a:rPr>
              <a:t>Posselt</a:t>
            </a:r>
            <a:r>
              <a:rPr lang="en-US" dirty="0">
                <a:solidFill>
                  <a:schemeClr val="dk1"/>
                </a:solidFill>
              </a:rPr>
              <a:t>)</a:t>
            </a:r>
          </a:p>
          <a:p>
            <a:pPr marL="628650" lvl="1" indent="-203200">
              <a:spcBef>
                <a:spcPts val="0"/>
              </a:spcBef>
              <a:buClr>
                <a:schemeClr val="dk1"/>
              </a:buClr>
            </a:pPr>
            <a:r>
              <a:rPr lang="en-US" dirty="0">
                <a:solidFill>
                  <a:schemeClr val="dk1"/>
                </a:solidFill>
                <a:highlight>
                  <a:srgbClr val="FFFFFF"/>
                </a:highlight>
              </a:rPr>
              <a:t>Emerging Models &amp; Pathways for Success I: Institutional &amp; Academic Contexts (Plisch)</a:t>
            </a:r>
          </a:p>
        </p:txBody>
      </p:sp>
      <p:pic>
        <p:nvPicPr>
          <p:cNvPr id="286" name="Google Shape;286;p38"/>
          <p:cNvPicPr preferRelativeResize="0"/>
          <p:nvPr/>
        </p:nvPicPr>
        <p:blipFill>
          <a:blip r:embed="rId3">
            <a:alphaModFix/>
          </a:blip>
          <a:stretch>
            <a:fillRect/>
          </a:stretch>
        </p:blipFill>
        <p:spPr>
          <a:xfrm>
            <a:off x="353662" y="2954813"/>
            <a:ext cx="2032476" cy="1420139"/>
          </a:xfrm>
          <a:prstGeom prst="rect">
            <a:avLst/>
          </a:prstGeom>
          <a:noFill/>
          <a:ln>
            <a:noFill/>
          </a:ln>
        </p:spPr>
      </p:pic>
      <p:pic>
        <p:nvPicPr>
          <p:cNvPr id="287" name="Google Shape;287;p38"/>
          <p:cNvPicPr preferRelativeResize="0"/>
          <p:nvPr/>
        </p:nvPicPr>
        <p:blipFill>
          <a:blip r:embed="rId4">
            <a:alphaModFix/>
          </a:blip>
          <a:stretch>
            <a:fillRect/>
          </a:stretch>
        </p:blipFill>
        <p:spPr>
          <a:xfrm>
            <a:off x="98675" y="1333102"/>
            <a:ext cx="2542450" cy="929700"/>
          </a:xfrm>
          <a:prstGeom prst="rect">
            <a:avLst/>
          </a:prstGeom>
          <a:noFill/>
          <a:ln>
            <a:noFill/>
          </a:ln>
        </p:spPr>
      </p:pic>
    </p:spTree>
    <p:extLst>
      <p:ext uri="{BB962C8B-B14F-4D97-AF65-F5344CB8AC3E}">
        <p14:creationId xmlns:p14="http://schemas.microsoft.com/office/powerpoint/2010/main" val="3749259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sp>
        <p:nvSpPr>
          <p:cNvPr id="348" name="Google Shape;348;p37"/>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Summary</a:t>
            </a:r>
            <a:endParaRPr dirty="0"/>
          </a:p>
        </p:txBody>
      </p:sp>
      <p:sp>
        <p:nvSpPr>
          <p:cNvPr id="349" name="Google Shape;349;p37"/>
          <p:cNvSpPr txBox="1">
            <a:spLocks noGrp="1"/>
          </p:cNvSpPr>
          <p:nvPr>
            <p:ph type="body" idx="1"/>
          </p:nvPr>
        </p:nvSpPr>
        <p:spPr>
          <a:xfrm>
            <a:off x="311700" y="1038325"/>
            <a:ext cx="8520600" cy="3530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dirty="0">
                <a:solidFill>
                  <a:schemeClr val="dk1"/>
                </a:solidFill>
              </a:rPr>
              <a:t>IGEN is committed to equity in graduate education for the physical sciences</a:t>
            </a:r>
            <a:endParaRPr dirty="0">
              <a:solidFill>
                <a:schemeClr val="dk1"/>
              </a:solidFill>
            </a:endParaRPr>
          </a:p>
          <a:p>
            <a:pPr>
              <a:buClr>
                <a:schemeClr val="dk1"/>
              </a:buClr>
            </a:pPr>
            <a:r>
              <a:rPr lang="en-US" dirty="0">
                <a:solidFill>
                  <a:schemeClr val="dk1"/>
                </a:solidFill>
              </a:rPr>
              <a:t>Hundreds of students gained access to graduate education through Bridge Programs, and these students are doing well</a:t>
            </a:r>
          </a:p>
          <a:p>
            <a:pPr>
              <a:buClr>
                <a:schemeClr val="dk1"/>
              </a:buClr>
            </a:pPr>
            <a:r>
              <a:rPr lang="en" dirty="0">
                <a:solidFill>
                  <a:schemeClr val="dk1"/>
                </a:solidFill>
              </a:rPr>
              <a:t>Hundreds of graduate program leaders were trained on inclusive practices, and many have adopted these inclusive practices</a:t>
            </a:r>
          </a:p>
          <a:p>
            <a:pPr>
              <a:buClr>
                <a:schemeClr val="dk1"/>
              </a:buClr>
            </a:pPr>
            <a:r>
              <a:rPr lang="en-US" dirty="0">
                <a:solidFill>
                  <a:schemeClr val="dk1"/>
                </a:solidFill>
              </a:rPr>
              <a:t>IGEN greatly expanded its partners, building scale and capacity</a:t>
            </a:r>
          </a:p>
          <a:p>
            <a:pPr>
              <a:buClr>
                <a:schemeClr val="dk1"/>
              </a:buClr>
            </a:pPr>
            <a:r>
              <a:rPr lang="en" dirty="0">
                <a:solidFill>
                  <a:schemeClr val="dk1"/>
                </a:solidFill>
              </a:rPr>
              <a:t>The Backbone is providing a platform for collaborative action</a:t>
            </a:r>
            <a:endParaRPr dirty="0">
              <a:solidFill>
                <a:schemeClr val="dk1"/>
              </a:solidFill>
            </a:endParaRPr>
          </a:p>
        </p:txBody>
      </p:sp>
      <p:sp>
        <p:nvSpPr>
          <p:cNvPr id="350" name="Google Shape;350;p37"/>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96" name="Google Shape;96;p16"/>
          <p:cNvPicPr preferRelativeResize="0"/>
          <p:nvPr/>
        </p:nvPicPr>
        <p:blipFill rotWithShape="1">
          <a:blip r:embed="rId3">
            <a:alphaModFix/>
          </a:blip>
          <a:srcRect l="1047" r="1057" b="27415"/>
          <a:stretch/>
        </p:blipFill>
        <p:spPr>
          <a:xfrm>
            <a:off x="0" y="1749275"/>
            <a:ext cx="9144000" cy="3018025"/>
          </a:xfrm>
          <a:prstGeom prst="rect">
            <a:avLst/>
          </a:prstGeom>
          <a:noFill/>
          <a:ln>
            <a:noFill/>
          </a:ln>
        </p:spPr>
      </p:pic>
      <p:sp>
        <p:nvSpPr>
          <p:cNvPr id="97" name="Google Shape;97;p16"/>
          <p:cNvSpPr/>
          <p:nvPr/>
        </p:nvSpPr>
        <p:spPr>
          <a:xfrm>
            <a:off x="0" y="0"/>
            <a:ext cx="9144000" cy="1749300"/>
          </a:xfrm>
          <a:prstGeom prst="rect">
            <a:avLst/>
          </a:prstGeom>
          <a:solidFill>
            <a:srgbClr val="028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lt1"/>
                </a:solidFill>
              </a:rPr>
              <a:t>IGEN advances equity in graduate education in the Physical Sciences.</a:t>
            </a:r>
            <a:endParaRPr sz="3600">
              <a:solidFill>
                <a:schemeClr val="lt1"/>
              </a:solidFill>
            </a:endParaRPr>
          </a:p>
        </p:txBody>
      </p:sp>
      <p:sp>
        <p:nvSpPr>
          <p:cNvPr id="99" name="Google Shape;99;p16"/>
          <p:cNvSpPr txBox="1"/>
          <p:nvPr/>
        </p:nvSpPr>
        <p:spPr>
          <a:xfrm>
            <a:off x="1137600" y="2848575"/>
            <a:ext cx="6868800" cy="1015800"/>
          </a:xfrm>
          <a:prstGeom prst="rect">
            <a:avLst/>
          </a:prstGeom>
          <a:solidFill>
            <a:srgbClr val="22222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rPr>
              <a:t>We seek to reconfigure structures and cultures in the system of graduate education to empower marginalized groups and close disparities.</a:t>
            </a:r>
            <a:endParaRPr sz="18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p:nvPr/>
        </p:nvSpPr>
        <p:spPr>
          <a:xfrm>
            <a:off x="5994950" y="779325"/>
            <a:ext cx="3215700" cy="25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16" name="Google Shape;116;p18"/>
          <p:cNvSpPr txBox="1">
            <a:spLocks noGrp="1"/>
          </p:cNvSpPr>
          <p:nvPr>
            <p:ph type="title"/>
          </p:nvPr>
        </p:nvSpPr>
        <p:spPr>
          <a:xfrm>
            <a:off x="111750" y="296050"/>
            <a:ext cx="872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IGEN Alliance Management Team </a:t>
            </a:r>
            <a:endParaRPr sz="2500" dirty="0"/>
          </a:p>
        </p:txBody>
      </p:sp>
      <p:pic>
        <p:nvPicPr>
          <p:cNvPr id="117" name="Google Shape;117;p18"/>
          <p:cNvPicPr preferRelativeResize="0"/>
          <p:nvPr/>
        </p:nvPicPr>
        <p:blipFill>
          <a:blip r:embed="rId3">
            <a:alphaModFix/>
          </a:blip>
          <a:stretch>
            <a:fillRect/>
          </a:stretch>
        </p:blipFill>
        <p:spPr>
          <a:xfrm>
            <a:off x="155350" y="1181362"/>
            <a:ext cx="1691100" cy="1603669"/>
          </a:xfrm>
          <a:prstGeom prst="rect">
            <a:avLst/>
          </a:prstGeom>
          <a:noFill/>
          <a:ln w="9525" cap="flat" cmpd="sng">
            <a:solidFill>
              <a:schemeClr val="dk2"/>
            </a:solidFill>
            <a:prstDash val="solid"/>
            <a:round/>
            <a:headEnd type="none" w="sm" len="sm"/>
            <a:tailEnd type="none" w="sm" len="sm"/>
          </a:ln>
        </p:spPr>
      </p:pic>
      <p:pic>
        <p:nvPicPr>
          <p:cNvPr id="118" name="Google Shape;118;p18"/>
          <p:cNvPicPr preferRelativeResize="0"/>
          <p:nvPr/>
        </p:nvPicPr>
        <p:blipFill rotWithShape="1">
          <a:blip r:embed="rId4">
            <a:alphaModFix/>
          </a:blip>
          <a:srcRect l="36162" t="32613" r="32452" b="39845"/>
          <a:stretch/>
        </p:blipFill>
        <p:spPr>
          <a:xfrm>
            <a:off x="221801" y="1776151"/>
            <a:ext cx="790725" cy="895795"/>
          </a:xfrm>
          <a:prstGeom prst="rect">
            <a:avLst/>
          </a:prstGeom>
          <a:noFill/>
          <a:ln>
            <a:noFill/>
          </a:ln>
        </p:spPr>
      </p:pic>
      <p:sp>
        <p:nvSpPr>
          <p:cNvPr id="119" name="Google Shape;119;p18"/>
          <p:cNvSpPr/>
          <p:nvPr/>
        </p:nvSpPr>
        <p:spPr>
          <a:xfrm>
            <a:off x="203319" y="1154375"/>
            <a:ext cx="1595454"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t>Research Hub</a:t>
            </a:r>
            <a:endParaRPr b="1" dirty="0"/>
          </a:p>
        </p:txBody>
      </p:sp>
      <p:pic>
        <p:nvPicPr>
          <p:cNvPr id="120" name="Google Shape;120;p18"/>
          <p:cNvPicPr preferRelativeResize="0"/>
          <p:nvPr/>
        </p:nvPicPr>
        <p:blipFill>
          <a:blip r:embed="rId5">
            <a:alphaModFix/>
          </a:blip>
          <a:stretch>
            <a:fillRect/>
          </a:stretch>
        </p:blipFill>
        <p:spPr>
          <a:xfrm>
            <a:off x="607620" y="1510177"/>
            <a:ext cx="790725" cy="256988"/>
          </a:xfrm>
          <a:prstGeom prst="rect">
            <a:avLst/>
          </a:prstGeom>
          <a:noFill/>
          <a:ln>
            <a:noFill/>
          </a:ln>
        </p:spPr>
      </p:pic>
      <p:pic>
        <p:nvPicPr>
          <p:cNvPr id="121" name="Google Shape;121;p18"/>
          <p:cNvPicPr preferRelativeResize="0"/>
          <p:nvPr/>
        </p:nvPicPr>
        <p:blipFill>
          <a:blip r:embed="rId3">
            <a:alphaModFix/>
          </a:blip>
          <a:stretch>
            <a:fillRect/>
          </a:stretch>
        </p:blipFill>
        <p:spPr>
          <a:xfrm>
            <a:off x="155350" y="2890121"/>
            <a:ext cx="1691100" cy="1824629"/>
          </a:xfrm>
          <a:prstGeom prst="rect">
            <a:avLst/>
          </a:prstGeom>
          <a:noFill/>
          <a:ln w="9525" cap="flat" cmpd="sng">
            <a:solidFill>
              <a:schemeClr val="dk2"/>
            </a:solidFill>
            <a:prstDash val="solid"/>
            <a:round/>
            <a:headEnd type="none" w="sm" len="sm"/>
            <a:tailEnd type="none" w="sm" len="sm"/>
          </a:ln>
        </p:spPr>
      </p:pic>
      <p:pic>
        <p:nvPicPr>
          <p:cNvPr id="122" name="Google Shape;122;p18"/>
          <p:cNvPicPr preferRelativeResize="0"/>
          <p:nvPr/>
        </p:nvPicPr>
        <p:blipFill rotWithShape="1">
          <a:blip r:embed="rId4">
            <a:alphaModFix/>
          </a:blip>
          <a:srcRect t="66211" r="69249" b="6655"/>
          <a:stretch/>
        </p:blipFill>
        <p:spPr>
          <a:xfrm>
            <a:off x="165700" y="3708863"/>
            <a:ext cx="790725" cy="900797"/>
          </a:xfrm>
          <a:prstGeom prst="rect">
            <a:avLst/>
          </a:prstGeom>
          <a:noFill/>
          <a:ln>
            <a:noFill/>
          </a:ln>
        </p:spPr>
      </p:pic>
      <p:sp>
        <p:nvSpPr>
          <p:cNvPr id="123" name="Google Shape;123;p18"/>
          <p:cNvSpPr/>
          <p:nvPr/>
        </p:nvSpPr>
        <p:spPr>
          <a:xfrm>
            <a:off x="157510" y="2890122"/>
            <a:ext cx="166710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t>Inclusive Practices Hub</a:t>
            </a:r>
            <a:endParaRPr b="1" dirty="0"/>
          </a:p>
        </p:txBody>
      </p:sp>
      <p:pic>
        <p:nvPicPr>
          <p:cNvPr id="124" name="Google Shape;124;p18"/>
          <p:cNvPicPr preferRelativeResize="0"/>
          <p:nvPr/>
        </p:nvPicPr>
        <p:blipFill>
          <a:blip r:embed="rId6">
            <a:alphaModFix/>
          </a:blip>
          <a:stretch>
            <a:fillRect/>
          </a:stretch>
        </p:blipFill>
        <p:spPr>
          <a:xfrm>
            <a:off x="257912" y="3439791"/>
            <a:ext cx="1465525" cy="242533"/>
          </a:xfrm>
          <a:prstGeom prst="rect">
            <a:avLst/>
          </a:prstGeom>
          <a:noFill/>
          <a:ln>
            <a:noFill/>
          </a:ln>
        </p:spPr>
      </p:pic>
      <p:grpSp>
        <p:nvGrpSpPr>
          <p:cNvPr id="125" name="Google Shape;125;p18"/>
          <p:cNvGrpSpPr/>
          <p:nvPr/>
        </p:nvGrpSpPr>
        <p:grpSpPr>
          <a:xfrm>
            <a:off x="1967563" y="2886634"/>
            <a:ext cx="1614637" cy="1828116"/>
            <a:chOff x="2119963" y="2505634"/>
            <a:chExt cx="1614637" cy="1828116"/>
          </a:xfrm>
        </p:grpSpPr>
        <p:pic>
          <p:nvPicPr>
            <p:cNvPr id="126" name="Google Shape;126;p18"/>
            <p:cNvPicPr preferRelativeResize="0"/>
            <p:nvPr/>
          </p:nvPicPr>
          <p:blipFill>
            <a:blip r:embed="rId3">
              <a:alphaModFix/>
            </a:blip>
            <a:stretch>
              <a:fillRect/>
            </a:stretch>
          </p:blipFill>
          <p:spPr>
            <a:xfrm>
              <a:off x="2119963" y="2505634"/>
              <a:ext cx="1614637" cy="1828116"/>
            </a:xfrm>
            <a:prstGeom prst="rect">
              <a:avLst/>
            </a:prstGeom>
            <a:noFill/>
            <a:ln w="9525" cap="flat" cmpd="sng">
              <a:solidFill>
                <a:schemeClr val="dk2"/>
              </a:solidFill>
              <a:prstDash val="solid"/>
              <a:round/>
              <a:headEnd type="none" w="sm" len="sm"/>
              <a:tailEnd type="none" w="sm" len="sm"/>
            </a:ln>
          </p:spPr>
        </p:pic>
        <p:pic>
          <p:nvPicPr>
            <p:cNvPr id="127" name="Google Shape;127;p18"/>
            <p:cNvPicPr preferRelativeResize="0"/>
            <p:nvPr/>
          </p:nvPicPr>
          <p:blipFill rotWithShape="1">
            <a:blip r:embed="rId7">
              <a:alphaModFix/>
            </a:blip>
            <a:srcRect r="6367" b="12157"/>
            <a:stretch/>
          </p:blipFill>
          <p:spPr>
            <a:xfrm>
              <a:off x="2979075" y="3362338"/>
              <a:ext cx="739775" cy="853735"/>
            </a:xfrm>
            <a:prstGeom prst="rect">
              <a:avLst/>
            </a:prstGeom>
            <a:noFill/>
            <a:ln>
              <a:noFill/>
            </a:ln>
          </p:spPr>
        </p:pic>
        <p:pic>
          <p:nvPicPr>
            <p:cNvPr id="128" name="Google Shape;128;p18"/>
            <p:cNvPicPr preferRelativeResize="0"/>
            <p:nvPr/>
          </p:nvPicPr>
          <p:blipFill rotWithShape="1">
            <a:blip r:embed="rId8">
              <a:alphaModFix/>
            </a:blip>
            <a:srcRect b="9836"/>
            <a:stretch/>
          </p:blipFill>
          <p:spPr>
            <a:xfrm>
              <a:off x="2209425" y="3374425"/>
              <a:ext cx="739775" cy="853741"/>
            </a:xfrm>
            <a:prstGeom prst="rect">
              <a:avLst/>
            </a:prstGeom>
            <a:noFill/>
            <a:ln>
              <a:noFill/>
            </a:ln>
          </p:spPr>
        </p:pic>
        <p:sp>
          <p:nvSpPr>
            <p:cNvPr id="129" name="Google Shape;129;p18"/>
            <p:cNvSpPr/>
            <p:nvPr/>
          </p:nvSpPr>
          <p:spPr>
            <a:xfrm>
              <a:off x="2377847" y="2524070"/>
              <a:ext cx="1098600" cy="4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t>Evaluators</a:t>
              </a:r>
              <a:endParaRPr b="1" dirty="0"/>
            </a:p>
          </p:txBody>
        </p:sp>
        <p:pic>
          <p:nvPicPr>
            <p:cNvPr id="130" name="Google Shape;130;p18"/>
            <p:cNvPicPr preferRelativeResize="0"/>
            <p:nvPr/>
          </p:nvPicPr>
          <p:blipFill>
            <a:blip r:embed="rId9">
              <a:alphaModFix/>
            </a:blip>
            <a:stretch>
              <a:fillRect/>
            </a:stretch>
          </p:blipFill>
          <p:spPr>
            <a:xfrm>
              <a:off x="2276637" y="2933255"/>
              <a:ext cx="1404875" cy="239859"/>
            </a:xfrm>
            <a:prstGeom prst="rect">
              <a:avLst/>
            </a:prstGeom>
            <a:noFill/>
            <a:ln>
              <a:noFill/>
            </a:ln>
          </p:spPr>
        </p:pic>
      </p:grpSp>
      <p:pic>
        <p:nvPicPr>
          <p:cNvPr id="131" name="Google Shape;131;p18"/>
          <p:cNvPicPr preferRelativeResize="0"/>
          <p:nvPr/>
        </p:nvPicPr>
        <p:blipFill rotWithShape="1">
          <a:blip r:embed="rId4">
            <a:alphaModFix/>
          </a:blip>
          <a:srcRect l="35222" t="66212" r="35390" b="4652"/>
          <a:stretch/>
        </p:blipFill>
        <p:spPr>
          <a:xfrm>
            <a:off x="1011238" y="3731400"/>
            <a:ext cx="739792" cy="946925"/>
          </a:xfrm>
          <a:prstGeom prst="rect">
            <a:avLst/>
          </a:prstGeom>
          <a:noFill/>
          <a:ln>
            <a:noFill/>
          </a:ln>
        </p:spPr>
      </p:pic>
      <p:pic>
        <p:nvPicPr>
          <p:cNvPr id="132" name="Google Shape;132;p18"/>
          <p:cNvPicPr preferRelativeResize="0"/>
          <p:nvPr/>
        </p:nvPicPr>
        <p:blipFill rotWithShape="1">
          <a:blip r:embed="rId4">
            <a:alphaModFix/>
          </a:blip>
          <a:srcRect l="68614" t="32614" b="38273"/>
          <a:stretch/>
        </p:blipFill>
        <p:spPr>
          <a:xfrm>
            <a:off x="989431" y="1780957"/>
            <a:ext cx="790725" cy="946925"/>
          </a:xfrm>
          <a:prstGeom prst="rect">
            <a:avLst/>
          </a:prstGeom>
          <a:noFill/>
          <a:ln>
            <a:noFill/>
          </a:ln>
        </p:spPr>
      </p:pic>
      <p:grpSp>
        <p:nvGrpSpPr>
          <p:cNvPr id="133" name="Google Shape;133;p18"/>
          <p:cNvGrpSpPr/>
          <p:nvPr/>
        </p:nvGrpSpPr>
        <p:grpSpPr>
          <a:xfrm>
            <a:off x="1967563" y="1181363"/>
            <a:ext cx="1614828" cy="1612600"/>
            <a:chOff x="1979973" y="1009505"/>
            <a:chExt cx="1614828" cy="1612600"/>
          </a:xfrm>
        </p:grpSpPr>
        <p:grpSp>
          <p:nvGrpSpPr>
            <p:cNvPr id="134" name="Google Shape;134;p18"/>
            <p:cNvGrpSpPr/>
            <p:nvPr/>
          </p:nvGrpSpPr>
          <p:grpSpPr>
            <a:xfrm>
              <a:off x="1979973" y="1009505"/>
              <a:ext cx="1614828" cy="1612600"/>
              <a:chOff x="1976623" y="966918"/>
              <a:chExt cx="1614828" cy="1612600"/>
            </a:xfrm>
          </p:grpSpPr>
          <p:pic>
            <p:nvPicPr>
              <p:cNvPr id="135" name="Google Shape;135;p18"/>
              <p:cNvPicPr preferRelativeResize="0"/>
              <p:nvPr/>
            </p:nvPicPr>
            <p:blipFill>
              <a:blip r:embed="rId3">
                <a:alphaModFix/>
              </a:blip>
              <a:stretch>
                <a:fillRect/>
              </a:stretch>
            </p:blipFill>
            <p:spPr>
              <a:xfrm rot="16200000">
                <a:off x="1977737" y="965804"/>
                <a:ext cx="1612600" cy="1614828"/>
              </a:xfrm>
              <a:prstGeom prst="rect">
                <a:avLst/>
              </a:prstGeom>
              <a:noFill/>
              <a:ln w="9525" cap="flat" cmpd="sng">
                <a:solidFill>
                  <a:schemeClr val="dk2"/>
                </a:solidFill>
                <a:prstDash val="solid"/>
                <a:round/>
                <a:headEnd type="none" w="sm" len="sm"/>
                <a:tailEnd type="none" w="sm" len="sm"/>
              </a:ln>
            </p:spPr>
          </p:pic>
          <p:pic>
            <p:nvPicPr>
              <p:cNvPr id="136" name="Google Shape;136;p18"/>
              <p:cNvPicPr preferRelativeResize="0"/>
              <p:nvPr/>
            </p:nvPicPr>
            <p:blipFill rotWithShape="1">
              <a:blip r:embed="rId4">
                <a:alphaModFix/>
              </a:blip>
              <a:srcRect t="33573" r="68613" b="40261"/>
              <a:stretch/>
            </p:blipFill>
            <p:spPr>
              <a:xfrm>
                <a:off x="2032925" y="1575937"/>
                <a:ext cx="769251" cy="827986"/>
              </a:xfrm>
              <a:prstGeom prst="rect">
                <a:avLst/>
              </a:prstGeom>
              <a:noFill/>
              <a:ln>
                <a:noFill/>
              </a:ln>
            </p:spPr>
          </p:pic>
          <p:sp>
            <p:nvSpPr>
              <p:cNvPr id="137" name="Google Shape;137;p18"/>
              <p:cNvSpPr/>
              <p:nvPr/>
            </p:nvSpPr>
            <p:spPr>
              <a:xfrm>
                <a:off x="2003425" y="975863"/>
                <a:ext cx="10611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Mentoring Experts</a:t>
                </a:r>
                <a:endParaRPr b="1"/>
              </a:p>
            </p:txBody>
          </p:sp>
          <p:pic>
            <p:nvPicPr>
              <p:cNvPr id="138" name="Google Shape;138;p18"/>
              <p:cNvPicPr preferRelativeResize="0"/>
              <p:nvPr/>
            </p:nvPicPr>
            <p:blipFill>
              <a:blip r:embed="rId10">
                <a:alphaModFix/>
              </a:blip>
              <a:stretch>
                <a:fillRect/>
              </a:stretch>
            </p:blipFill>
            <p:spPr>
              <a:xfrm>
                <a:off x="3029451" y="1102294"/>
                <a:ext cx="506825" cy="386877"/>
              </a:xfrm>
              <a:prstGeom prst="rect">
                <a:avLst/>
              </a:prstGeom>
              <a:noFill/>
              <a:ln>
                <a:noFill/>
              </a:ln>
            </p:spPr>
          </p:pic>
        </p:grpSp>
        <p:pic>
          <p:nvPicPr>
            <p:cNvPr id="139" name="Google Shape;139;p18"/>
            <p:cNvPicPr preferRelativeResize="0"/>
            <p:nvPr/>
          </p:nvPicPr>
          <p:blipFill rotWithShape="1">
            <a:blip r:embed="rId4">
              <a:alphaModFix/>
            </a:blip>
            <a:srcRect l="69928" t="771" r="-1315" b="73062"/>
            <a:stretch/>
          </p:blipFill>
          <p:spPr>
            <a:xfrm>
              <a:off x="2770375" y="1641112"/>
              <a:ext cx="769251" cy="827986"/>
            </a:xfrm>
            <a:prstGeom prst="rect">
              <a:avLst/>
            </a:prstGeom>
            <a:noFill/>
            <a:ln>
              <a:noFill/>
            </a:ln>
          </p:spPr>
        </p:pic>
      </p:grpSp>
      <p:pic>
        <p:nvPicPr>
          <p:cNvPr id="140" name="Google Shape;140;p18"/>
          <p:cNvPicPr preferRelativeResize="0"/>
          <p:nvPr/>
        </p:nvPicPr>
        <p:blipFill>
          <a:blip r:embed="rId3">
            <a:alphaModFix/>
          </a:blip>
          <a:stretch>
            <a:fillRect/>
          </a:stretch>
        </p:blipFill>
        <p:spPr>
          <a:xfrm>
            <a:off x="3716575" y="3387300"/>
            <a:ext cx="4393200" cy="1316475"/>
          </a:xfrm>
          <a:prstGeom prst="rect">
            <a:avLst/>
          </a:prstGeom>
          <a:noFill/>
          <a:ln w="9525" cap="flat" cmpd="sng">
            <a:solidFill>
              <a:schemeClr val="dk2"/>
            </a:solidFill>
            <a:prstDash val="solid"/>
            <a:round/>
            <a:headEnd type="none" w="sm" len="sm"/>
            <a:tailEnd type="none" w="sm" len="sm"/>
          </a:ln>
        </p:spPr>
      </p:pic>
      <p:pic>
        <p:nvPicPr>
          <p:cNvPr id="141" name="Google Shape;141;p18"/>
          <p:cNvPicPr preferRelativeResize="0"/>
          <p:nvPr/>
        </p:nvPicPr>
        <p:blipFill>
          <a:blip r:embed="rId3">
            <a:alphaModFix/>
          </a:blip>
          <a:stretch>
            <a:fillRect/>
          </a:stretch>
        </p:blipFill>
        <p:spPr>
          <a:xfrm>
            <a:off x="3716575" y="1179110"/>
            <a:ext cx="5268125" cy="3516750"/>
          </a:xfrm>
          <a:prstGeom prst="rect">
            <a:avLst/>
          </a:prstGeom>
          <a:noFill/>
          <a:ln w="9525" cap="flat" cmpd="sng">
            <a:solidFill>
              <a:schemeClr val="dk2"/>
            </a:solidFill>
            <a:prstDash val="solid"/>
            <a:round/>
            <a:headEnd type="none" w="sm" len="sm"/>
            <a:tailEnd type="none" w="sm" len="sm"/>
          </a:ln>
        </p:spPr>
      </p:pic>
      <p:sp>
        <p:nvSpPr>
          <p:cNvPr id="142" name="Google Shape;142;p18"/>
          <p:cNvSpPr/>
          <p:nvPr/>
        </p:nvSpPr>
        <p:spPr>
          <a:xfrm>
            <a:off x="3643263" y="1162750"/>
            <a:ext cx="2186100" cy="28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Disciplinary Societies</a:t>
            </a:r>
            <a:endParaRPr b="1"/>
          </a:p>
        </p:txBody>
      </p:sp>
      <p:pic>
        <p:nvPicPr>
          <p:cNvPr id="143" name="Google Shape;143;p18"/>
          <p:cNvPicPr preferRelativeResize="0"/>
          <p:nvPr/>
        </p:nvPicPr>
        <p:blipFill rotWithShape="1">
          <a:blip r:embed="rId11">
            <a:alphaModFix/>
          </a:blip>
          <a:srcRect l="71557" r="2199" b="67292"/>
          <a:stretch/>
        </p:blipFill>
        <p:spPr>
          <a:xfrm>
            <a:off x="6301475" y="2607225"/>
            <a:ext cx="705900" cy="982325"/>
          </a:xfrm>
          <a:prstGeom prst="rect">
            <a:avLst/>
          </a:prstGeom>
          <a:noFill/>
          <a:ln>
            <a:noFill/>
          </a:ln>
        </p:spPr>
      </p:pic>
      <p:pic>
        <p:nvPicPr>
          <p:cNvPr id="144" name="Google Shape;144;p18"/>
          <p:cNvPicPr preferRelativeResize="0"/>
          <p:nvPr/>
        </p:nvPicPr>
        <p:blipFill rotWithShape="1">
          <a:blip r:embed="rId11">
            <a:alphaModFix/>
          </a:blip>
          <a:srcRect l="4508" r="67048" b="66611"/>
          <a:stretch/>
        </p:blipFill>
        <p:spPr>
          <a:xfrm>
            <a:off x="4217986" y="1519496"/>
            <a:ext cx="856999" cy="1123270"/>
          </a:xfrm>
          <a:prstGeom prst="rect">
            <a:avLst/>
          </a:prstGeom>
          <a:noFill/>
          <a:ln>
            <a:noFill/>
          </a:ln>
        </p:spPr>
      </p:pic>
      <p:pic>
        <p:nvPicPr>
          <p:cNvPr id="145" name="Google Shape;145;p18"/>
          <p:cNvPicPr preferRelativeResize="0"/>
          <p:nvPr/>
        </p:nvPicPr>
        <p:blipFill rotWithShape="1">
          <a:blip r:embed="rId11">
            <a:alphaModFix/>
          </a:blip>
          <a:srcRect l="37533" r="32064" b="66706"/>
          <a:stretch/>
        </p:blipFill>
        <p:spPr>
          <a:xfrm>
            <a:off x="5079663" y="1512570"/>
            <a:ext cx="915276" cy="1119195"/>
          </a:xfrm>
          <a:prstGeom prst="rect">
            <a:avLst/>
          </a:prstGeom>
          <a:noFill/>
          <a:ln>
            <a:noFill/>
          </a:ln>
        </p:spPr>
      </p:pic>
      <p:pic>
        <p:nvPicPr>
          <p:cNvPr id="146" name="Google Shape;146;p18"/>
          <p:cNvPicPr preferRelativeResize="0"/>
          <p:nvPr/>
        </p:nvPicPr>
        <p:blipFill>
          <a:blip r:embed="rId12">
            <a:alphaModFix/>
          </a:blip>
          <a:stretch>
            <a:fillRect/>
          </a:stretch>
        </p:blipFill>
        <p:spPr>
          <a:xfrm>
            <a:off x="3773225" y="1783906"/>
            <a:ext cx="457200" cy="457201"/>
          </a:xfrm>
          <a:prstGeom prst="rect">
            <a:avLst/>
          </a:prstGeom>
          <a:noFill/>
          <a:ln>
            <a:noFill/>
          </a:ln>
        </p:spPr>
      </p:pic>
      <p:pic>
        <p:nvPicPr>
          <p:cNvPr id="147" name="Google Shape;147;p18"/>
          <p:cNvPicPr preferRelativeResize="0"/>
          <p:nvPr/>
        </p:nvPicPr>
        <p:blipFill>
          <a:blip r:embed="rId13">
            <a:alphaModFix/>
          </a:blip>
          <a:stretch>
            <a:fillRect/>
          </a:stretch>
        </p:blipFill>
        <p:spPr>
          <a:xfrm>
            <a:off x="6511856" y="1372887"/>
            <a:ext cx="556260" cy="457200"/>
          </a:xfrm>
          <a:prstGeom prst="rect">
            <a:avLst/>
          </a:prstGeom>
          <a:noFill/>
          <a:ln>
            <a:noFill/>
          </a:ln>
        </p:spPr>
      </p:pic>
      <p:pic>
        <p:nvPicPr>
          <p:cNvPr id="148" name="Google Shape;148;p18"/>
          <p:cNvPicPr preferRelativeResize="0"/>
          <p:nvPr/>
        </p:nvPicPr>
        <p:blipFill>
          <a:blip r:embed="rId14">
            <a:alphaModFix/>
          </a:blip>
          <a:stretch>
            <a:fillRect/>
          </a:stretch>
        </p:blipFill>
        <p:spPr>
          <a:xfrm>
            <a:off x="3811328" y="2791543"/>
            <a:ext cx="457201" cy="457201"/>
          </a:xfrm>
          <a:prstGeom prst="rect">
            <a:avLst/>
          </a:prstGeom>
          <a:noFill/>
          <a:ln>
            <a:noFill/>
          </a:ln>
        </p:spPr>
      </p:pic>
      <p:pic>
        <p:nvPicPr>
          <p:cNvPr id="149" name="Google Shape;149;p18"/>
          <p:cNvPicPr preferRelativeResize="0"/>
          <p:nvPr/>
        </p:nvPicPr>
        <p:blipFill>
          <a:blip r:embed="rId15">
            <a:alphaModFix/>
          </a:blip>
          <a:stretch>
            <a:fillRect/>
          </a:stretch>
        </p:blipFill>
        <p:spPr>
          <a:xfrm>
            <a:off x="5151491" y="2620882"/>
            <a:ext cx="790725" cy="982317"/>
          </a:xfrm>
          <a:prstGeom prst="rect">
            <a:avLst/>
          </a:prstGeom>
          <a:noFill/>
          <a:ln>
            <a:noFill/>
          </a:ln>
        </p:spPr>
      </p:pic>
      <p:pic>
        <p:nvPicPr>
          <p:cNvPr id="150" name="Google Shape;150;p18"/>
          <p:cNvPicPr preferRelativeResize="0"/>
          <p:nvPr/>
        </p:nvPicPr>
        <p:blipFill>
          <a:blip r:embed="rId16">
            <a:alphaModFix/>
          </a:blip>
          <a:stretch>
            <a:fillRect/>
          </a:stretch>
        </p:blipFill>
        <p:spPr>
          <a:xfrm>
            <a:off x="6395754" y="2177436"/>
            <a:ext cx="1404851" cy="457200"/>
          </a:xfrm>
          <a:prstGeom prst="rect">
            <a:avLst/>
          </a:prstGeom>
          <a:noFill/>
          <a:ln>
            <a:noFill/>
          </a:ln>
        </p:spPr>
      </p:pic>
      <p:pic>
        <p:nvPicPr>
          <p:cNvPr id="151" name="Google Shape;151;p18"/>
          <p:cNvPicPr preferRelativeResize="0"/>
          <p:nvPr/>
        </p:nvPicPr>
        <p:blipFill rotWithShape="1">
          <a:blip r:embed="rId4">
            <a:alphaModFix/>
          </a:blip>
          <a:srcRect l="70612" t="66611" b="3483"/>
          <a:stretch/>
        </p:blipFill>
        <p:spPr>
          <a:xfrm>
            <a:off x="4329050" y="2575524"/>
            <a:ext cx="790700" cy="1038798"/>
          </a:xfrm>
          <a:prstGeom prst="rect">
            <a:avLst/>
          </a:prstGeom>
          <a:noFill/>
          <a:ln>
            <a:noFill/>
          </a:ln>
        </p:spPr>
      </p:pic>
      <p:pic>
        <p:nvPicPr>
          <p:cNvPr id="152" name="Google Shape;152;p18"/>
          <p:cNvPicPr preferRelativeResize="0"/>
          <p:nvPr/>
        </p:nvPicPr>
        <p:blipFill rotWithShape="1">
          <a:blip r:embed="rId4">
            <a:alphaModFix/>
          </a:blip>
          <a:srcRect r="69248" b="71129"/>
          <a:stretch/>
        </p:blipFill>
        <p:spPr>
          <a:xfrm>
            <a:off x="5150740" y="3632870"/>
            <a:ext cx="857000" cy="1038801"/>
          </a:xfrm>
          <a:prstGeom prst="rect">
            <a:avLst/>
          </a:prstGeom>
          <a:noFill/>
          <a:ln>
            <a:noFill/>
          </a:ln>
        </p:spPr>
      </p:pic>
      <p:pic>
        <p:nvPicPr>
          <p:cNvPr id="153" name="Google Shape;153;p18"/>
          <p:cNvPicPr preferRelativeResize="0"/>
          <p:nvPr/>
        </p:nvPicPr>
        <p:blipFill rotWithShape="1">
          <a:blip r:embed="rId11">
            <a:alphaModFix/>
          </a:blip>
          <a:srcRect l="70617" t="66612" r="2748" b="2052"/>
          <a:stretch/>
        </p:blipFill>
        <p:spPr>
          <a:xfrm>
            <a:off x="4329025" y="3639862"/>
            <a:ext cx="790750" cy="1038799"/>
          </a:xfrm>
          <a:prstGeom prst="rect">
            <a:avLst/>
          </a:prstGeom>
          <a:noFill/>
          <a:ln>
            <a:noFill/>
          </a:ln>
        </p:spPr>
      </p:pic>
      <p:pic>
        <p:nvPicPr>
          <p:cNvPr id="154" name="Google Shape;154;p18"/>
          <p:cNvPicPr preferRelativeResize="0"/>
          <p:nvPr/>
        </p:nvPicPr>
        <p:blipFill>
          <a:blip r:embed="rId17">
            <a:alphaModFix/>
          </a:blip>
          <a:stretch>
            <a:fillRect/>
          </a:stretch>
        </p:blipFill>
        <p:spPr>
          <a:xfrm>
            <a:off x="3681781" y="3852718"/>
            <a:ext cx="640079" cy="457201"/>
          </a:xfrm>
          <a:prstGeom prst="rect">
            <a:avLst/>
          </a:prstGeom>
          <a:noFill/>
          <a:ln>
            <a:noFill/>
          </a:ln>
        </p:spPr>
      </p:pic>
      <p:pic>
        <p:nvPicPr>
          <p:cNvPr id="155" name="Google Shape;155;p18"/>
          <p:cNvPicPr preferRelativeResize="0"/>
          <p:nvPr/>
        </p:nvPicPr>
        <p:blipFill rotWithShape="1">
          <a:blip r:embed="rId4">
            <a:alphaModFix/>
          </a:blip>
          <a:srcRect l="34521" r="34727" b="70095"/>
          <a:stretch/>
        </p:blipFill>
        <p:spPr>
          <a:xfrm>
            <a:off x="7175150" y="1215125"/>
            <a:ext cx="790750" cy="992820"/>
          </a:xfrm>
          <a:prstGeom prst="rect">
            <a:avLst/>
          </a:prstGeom>
          <a:noFill/>
          <a:ln>
            <a:noFill/>
          </a:ln>
        </p:spPr>
      </p:pic>
      <p:grpSp>
        <p:nvGrpSpPr>
          <p:cNvPr id="156" name="Google Shape;156;p18"/>
          <p:cNvGrpSpPr/>
          <p:nvPr/>
        </p:nvGrpSpPr>
        <p:grpSpPr>
          <a:xfrm>
            <a:off x="6167335" y="-36287"/>
            <a:ext cx="945300" cy="1148612"/>
            <a:chOff x="7921622" y="3508950"/>
            <a:chExt cx="945300" cy="1148612"/>
          </a:xfrm>
        </p:grpSpPr>
        <p:pic>
          <p:nvPicPr>
            <p:cNvPr id="157" name="Google Shape;157;p18"/>
            <p:cNvPicPr preferRelativeResize="0"/>
            <p:nvPr/>
          </p:nvPicPr>
          <p:blipFill>
            <a:blip r:embed="rId3">
              <a:alphaModFix/>
            </a:blip>
            <a:stretch>
              <a:fillRect/>
            </a:stretch>
          </p:blipFill>
          <p:spPr>
            <a:xfrm>
              <a:off x="7974038" y="3618762"/>
              <a:ext cx="857024" cy="1038800"/>
            </a:xfrm>
            <a:prstGeom prst="rect">
              <a:avLst/>
            </a:prstGeom>
            <a:noFill/>
            <a:ln w="9525" cap="flat" cmpd="sng">
              <a:solidFill>
                <a:schemeClr val="dk2"/>
              </a:solidFill>
              <a:prstDash val="solid"/>
              <a:round/>
              <a:headEnd type="none" w="sm" len="sm"/>
              <a:tailEnd type="none" w="sm" len="sm"/>
            </a:ln>
          </p:spPr>
        </p:pic>
        <p:pic>
          <p:nvPicPr>
            <p:cNvPr id="158" name="Google Shape;158;p18"/>
            <p:cNvPicPr preferRelativeResize="0"/>
            <p:nvPr/>
          </p:nvPicPr>
          <p:blipFill rotWithShape="1">
            <a:blip r:embed="rId18">
              <a:alphaModFix/>
            </a:blip>
            <a:srcRect b="2818"/>
            <a:stretch/>
          </p:blipFill>
          <p:spPr>
            <a:xfrm>
              <a:off x="8065798" y="3757513"/>
              <a:ext cx="678900" cy="885075"/>
            </a:xfrm>
            <a:prstGeom prst="rect">
              <a:avLst/>
            </a:prstGeom>
            <a:noFill/>
            <a:ln>
              <a:noFill/>
            </a:ln>
          </p:spPr>
        </p:pic>
        <p:sp>
          <p:nvSpPr>
            <p:cNvPr id="159" name="Google Shape;159;p18"/>
            <p:cNvSpPr/>
            <p:nvPr/>
          </p:nvSpPr>
          <p:spPr>
            <a:xfrm>
              <a:off x="7921622" y="3508950"/>
              <a:ext cx="945300" cy="28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t>Director</a:t>
              </a:r>
              <a:endParaRPr b="1" dirty="0"/>
            </a:p>
          </p:txBody>
        </p:sp>
      </p:grpSp>
      <p:pic>
        <p:nvPicPr>
          <p:cNvPr id="160" name="Google Shape;160;p18"/>
          <p:cNvPicPr preferRelativeResize="0"/>
          <p:nvPr/>
        </p:nvPicPr>
        <p:blipFill rotWithShape="1">
          <a:blip r:embed="rId11">
            <a:alphaModFix/>
          </a:blip>
          <a:srcRect t="66610" r="34115" b="1815"/>
          <a:stretch/>
        </p:blipFill>
        <p:spPr>
          <a:xfrm>
            <a:off x="7090675" y="2607213"/>
            <a:ext cx="1835875" cy="982325"/>
          </a:xfrm>
          <a:prstGeom prst="rect">
            <a:avLst/>
          </a:prstGeom>
          <a:noFill/>
          <a:ln>
            <a:noFill/>
          </a:ln>
        </p:spPr>
      </p:pic>
      <p:pic>
        <p:nvPicPr>
          <p:cNvPr id="161" name="Google Shape;161;p18"/>
          <p:cNvPicPr preferRelativeResize="0"/>
          <p:nvPr/>
        </p:nvPicPr>
        <p:blipFill>
          <a:blip r:embed="rId3">
            <a:alphaModFix/>
          </a:blip>
          <a:stretch>
            <a:fillRect/>
          </a:stretch>
        </p:blipFill>
        <p:spPr>
          <a:xfrm>
            <a:off x="7161095" y="63000"/>
            <a:ext cx="1835875" cy="1038800"/>
          </a:xfrm>
          <a:prstGeom prst="rect">
            <a:avLst/>
          </a:prstGeom>
          <a:noFill/>
          <a:ln w="9525" cap="flat" cmpd="sng">
            <a:solidFill>
              <a:schemeClr val="dk2"/>
            </a:solidFill>
            <a:prstDash val="solid"/>
            <a:round/>
            <a:headEnd type="none" w="sm" len="sm"/>
            <a:tailEnd type="none" w="sm" len="sm"/>
          </a:ln>
        </p:spPr>
      </p:pic>
      <p:pic>
        <p:nvPicPr>
          <p:cNvPr id="162" name="Google Shape;162;p18"/>
          <p:cNvPicPr preferRelativeResize="0"/>
          <p:nvPr/>
        </p:nvPicPr>
        <p:blipFill>
          <a:blip r:embed="rId19">
            <a:alphaModFix/>
          </a:blip>
          <a:stretch>
            <a:fillRect/>
          </a:stretch>
        </p:blipFill>
        <p:spPr>
          <a:xfrm>
            <a:off x="7308101" y="224594"/>
            <a:ext cx="678900" cy="858381"/>
          </a:xfrm>
          <a:prstGeom prst="rect">
            <a:avLst/>
          </a:prstGeom>
          <a:noFill/>
          <a:ln>
            <a:noFill/>
          </a:ln>
        </p:spPr>
      </p:pic>
      <p:pic>
        <p:nvPicPr>
          <p:cNvPr id="163" name="Google Shape;163;p18"/>
          <p:cNvPicPr preferRelativeResize="0"/>
          <p:nvPr/>
        </p:nvPicPr>
        <p:blipFill>
          <a:blip r:embed="rId20">
            <a:alphaModFix/>
          </a:blip>
          <a:stretch>
            <a:fillRect/>
          </a:stretch>
        </p:blipFill>
        <p:spPr>
          <a:xfrm>
            <a:off x="8095626" y="236317"/>
            <a:ext cx="705900" cy="834933"/>
          </a:xfrm>
          <a:prstGeom prst="rect">
            <a:avLst/>
          </a:prstGeom>
          <a:noFill/>
          <a:ln>
            <a:noFill/>
          </a:ln>
        </p:spPr>
      </p:pic>
      <p:sp>
        <p:nvSpPr>
          <p:cNvPr id="164" name="Google Shape;164;p18"/>
          <p:cNvSpPr/>
          <p:nvPr/>
        </p:nvSpPr>
        <p:spPr>
          <a:xfrm>
            <a:off x="7548370" y="-31130"/>
            <a:ext cx="1098600" cy="28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t>Backbone</a:t>
            </a:r>
            <a:endParaRPr b="1" dirty="0"/>
          </a:p>
        </p:txBody>
      </p:sp>
      <p:pic>
        <p:nvPicPr>
          <p:cNvPr id="165" name="Google Shape;165;p18"/>
          <p:cNvPicPr preferRelativeResize="0">
            <a:picLocks noChangeAspect="1"/>
          </p:cNvPicPr>
          <p:nvPr/>
        </p:nvPicPr>
        <p:blipFill>
          <a:blip r:embed="rId21">
            <a:alphaModFix/>
          </a:blip>
          <a:stretch>
            <a:fillRect/>
          </a:stretch>
        </p:blipFill>
        <p:spPr>
          <a:xfrm>
            <a:off x="8075910" y="1249526"/>
            <a:ext cx="704721" cy="1048472"/>
          </a:xfrm>
          <a:prstGeom prst="rect">
            <a:avLst/>
          </a:prstGeom>
          <a:noFill/>
          <a:ln>
            <a:noFill/>
          </a:ln>
        </p:spPr>
      </p:pic>
      <p:pic>
        <p:nvPicPr>
          <p:cNvPr id="166" name="Google Shape;166;p18"/>
          <p:cNvPicPr preferRelativeResize="0"/>
          <p:nvPr/>
        </p:nvPicPr>
        <p:blipFill rotWithShape="1">
          <a:blip r:embed="rId11">
            <a:alphaModFix/>
          </a:blip>
          <a:srcRect t="32516" r="1127" b="33971"/>
          <a:stretch/>
        </p:blipFill>
        <p:spPr>
          <a:xfrm>
            <a:off x="6130913" y="3566000"/>
            <a:ext cx="2843026" cy="1076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238255" y="277167"/>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Gap between BS and PhD degree attainment </a:t>
            </a:r>
            <a:endParaRPr dirty="0"/>
          </a:p>
        </p:txBody>
      </p:sp>
      <p:sp>
        <p:nvSpPr>
          <p:cNvPr id="105" name="Google Shape;105;p17"/>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8" name="Google Shape;83;p3">
            <a:extLst>
              <a:ext uri="{FF2B5EF4-FFF2-40B4-BE49-F238E27FC236}">
                <a16:creationId xmlns:a16="http://schemas.microsoft.com/office/drawing/2014/main" id="{3D0BF656-DF5B-004E-ABD1-1BFFDCC5BAC8}"/>
              </a:ext>
            </a:extLst>
          </p:cNvPr>
          <p:cNvSpPr txBox="1"/>
          <p:nvPr/>
        </p:nvSpPr>
        <p:spPr>
          <a:xfrm>
            <a:off x="238255" y="1891184"/>
            <a:ext cx="1877416" cy="134507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200" b="0" i="0" u="none" strike="noStrike" cap="none" dirty="0">
                <a:solidFill>
                  <a:srgbClr val="000000"/>
                </a:solidFill>
                <a:latin typeface="Arial"/>
                <a:ea typeface="Arial"/>
                <a:cs typeface="Arial"/>
                <a:sym typeface="Arial"/>
              </a:rPr>
              <a:t>Figure indicates the number of additional PhDs required to close the gap between BS and PhD degree attainment.</a:t>
            </a:r>
          </a:p>
          <a:p>
            <a:pPr marL="0" marR="0" lvl="0" indent="0" algn="l" rtl="0">
              <a:lnSpc>
                <a:spcPct val="100000"/>
              </a:lnSpc>
              <a:spcBef>
                <a:spcPts val="0"/>
              </a:spcBef>
              <a:spcAft>
                <a:spcPts val="0"/>
              </a:spcAft>
              <a:buClr>
                <a:srgbClr val="000000"/>
              </a:buClr>
              <a:buSzPts val="1000"/>
              <a:buFont typeface="Arial"/>
              <a:buNone/>
            </a:pPr>
            <a:endParaRPr lang="en" sz="1200" dirty="0"/>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dirty="0">
                <a:solidFill>
                  <a:srgbClr val="000000"/>
                </a:solidFill>
                <a:latin typeface="Arial"/>
                <a:ea typeface="Arial"/>
                <a:cs typeface="Arial"/>
                <a:sym typeface="Arial"/>
              </a:rPr>
              <a:t>Source: IPEDS, 2011-2015.</a:t>
            </a:r>
            <a:endParaRPr sz="1000" b="0" i="0" u="none" strike="noStrike" cap="none" dirty="0">
              <a:solidFill>
                <a:srgbClr val="000000"/>
              </a:solidFill>
              <a:latin typeface="Arial"/>
              <a:ea typeface="Arial"/>
              <a:cs typeface="Arial"/>
              <a:sym typeface="Arial"/>
            </a:endParaRPr>
          </a:p>
        </p:txBody>
      </p:sp>
      <p:pic>
        <p:nvPicPr>
          <p:cNvPr id="9" name="Google Shape;84;p3">
            <a:extLst>
              <a:ext uri="{FF2B5EF4-FFF2-40B4-BE49-F238E27FC236}">
                <a16:creationId xmlns:a16="http://schemas.microsoft.com/office/drawing/2014/main" id="{BB58B851-D41F-5243-8AFF-E39BC15F211C}"/>
              </a:ext>
            </a:extLst>
          </p:cNvPr>
          <p:cNvPicPr preferRelativeResize="0"/>
          <p:nvPr/>
        </p:nvPicPr>
        <p:blipFill rotWithShape="1">
          <a:blip r:embed="rId3">
            <a:alphaModFix/>
          </a:blip>
          <a:srcRect/>
          <a:stretch/>
        </p:blipFill>
        <p:spPr>
          <a:xfrm>
            <a:off x="2115671" y="1205578"/>
            <a:ext cx="5029197" cy="3561720"/>
          </a:xfrm>
          <a:prstGeom prst="rect">
            <a:avLst/>
          </a:prstGeom>
          <a:noFill/>
          <a:ln>
            <a:noFill/>
          </a:ln>
        </p:spPr>
      </p:pic>
      <p:sp>
        <p:nvSpPr>
          <p:cNvPr id="10" name="Google Shape;85;p3">
            <a:extLst>
              <a:ext uri="{FF2B5EF4-FFF2-40B4-BE49-F238E27FC236}">
                <a16:creationId xmlns:a16="http://schemas.microsoft.com/office/drawing/2014/main" id="{F350101E-5527-5E4E-9AD7-C000B613EE65}"/>
              </a:ext>
            </a:extLst>
          </p:cNvPr>
          <p:cNvSpPr txBox="1"/>
          <p:nvPr/>
        </p:nvSpPr>
        <p:spPr>
          <a:xfrm>
            <a:off x="2649218" y="968437"/>
            <a:ext cx="43326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dirty="0">
                <a:solidFill>
                  <a:srgbClr val="000000"/>
                </a:solidFill>
                <a:latin typeface="Arial"/>
                <a:ea typeface="Arial"/>
                <a:cs typeface="Arial"/>
                <a:sym typeface="Arial"/>
              </a:rPr>
              <a:t>% of Black, Latinx, and Indigenous students earning degrees</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6"/>
          <p:cNvSpPr txBox="1">
            <a:spLocks noGrp="1"/>
          </p:cNvSpPr>
          <p:nvPr>
            <p:ph type="sldNum" idx="12"/>
          </p:nvPr>
        </p:nvSpPr>
        <p:spPr>
          <a:xfrm>
            <a:off x="8472450" y="4767298"/>
            <a:ext cx="548700" cy="289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a:t>
            </a:fld>
            <a:endParaRPr/>
          </a:p>
        </p:txBody>
      </p:sp>
      <p:sp>
        <p:nvSpPr>
          <p:cNvPr id="109" name="Google Shape;109;p6"/>
          <p:cNvSpPr txBox="1">
            <a:spLocks noGrp="1"/>
          </p:cNvSpPr>
          <p:nvPr>
            <p:ph type="body" idx="1"/>
          </p:nvPr>
        </p:nvSpPr>
        <p:spPr>
          <a:xfrm>
            <a:off x="311700" y="10309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000000"/>
                </a:solidFill>
              </a:rPr>
              <a:t>Bridge Program Key Components:</a:t>
            </a:r>
            <a:endParaRPr b="1">
              <a:solidFill>
                <a:srgbClr val="000000"/>
              </a:solidFill>
            </a:endParaRPr>
          </a:p>
          <a:p>
            <a:pPr marL="457200" lvl="0" indent="-342900" algn="l" rtl="0">
              <a:lnSpc>
                <a:spcPct val="115000"/>
              </a:lnSpc>
              <a:spcBef>
                <a:spcPts val="1600"/>
              </a:spcBef>
              <a:spcAft>
                <a:spcPts val="0"/>
              </a:spcAft>
              <a:buClr>
                <a:srgbClr val="000000"/>
              </a:buClr>
              <a:buSzPts val="1800"/>
              <a:buChar char="●"/>
            </a:pPr>
            <a:r>
              <a:rPr lang="en">
                <a:solidFill>
                  <a:srgbClr val="000000"/>
                </a:solidFill>
              </a:rPr>
              <a:t>National aggregation of graduate applications </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Begin considerations after April 15</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Recruit from all undergraduate departments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
                <a:solidFill>
                  <a:srgbClr val="000000"/>
                </a:solidFill>
              </a:rPr>
              <a:t>Require students to have not been accepted or not applied</a:t>
            </a:r>
            <a:endParaRPr>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
                <a:solidFill>
                  <a:srgbClr val="000000"/>
                </a:solidFill>
              </a:rPr>
              <a:t>Vetted departments, committed to supporting students throughout their studies</a:t>
            </a:r>
            <a:endParaRPr>
              <a:solidFill>
                <a:srgbClr val="000000"/>
              </a:solidFill>
            </a:endParaRPr>
          </a:p>
          <a:p>
            <a:pPr marL="457200" lvl="0" indent="-342900" algn="l" rtl="0">
              <a:lnSpc>
                <a:spcPct val="115000"/>
              </a:lnSpc>
              <a:spcBef>
                <a:spcPts val="1000"/>
              </a:spcBef>
              <a:spcAft>
                <a:spcPts val="1000"/>
              </a:spcAft>
              <a:buClr>
                <a:srgbClr val="000000"/>
              </a:buClr>
              <a:buSzPts val="1800"/>
              <a:buChar char="●"/>
            </a:pPr>
            <a:r>
              <a:rPr lang="en">
                <a:solidFill>
                  <a:srgbClr val="000000"/>
                </a:solidFill>
              </a:rPr>
              <a:t>Attention to induction, flexible curriculum, constellation mentoring, progress monitoring, financial support</a:t>
            </a:r>
            <a:endParaRPr>
              <a:solidFill>
                <a:srgbClr val="000000"/>
              </a:solidFill>
            </a:endParaRPr>
          </a:p>
        </p:txBody>
      </p:sp>
      <p:sp>
        <p:nvSpPr>
          <p:cNvPr id="110" name="Google Shape;110;p6"/>
          <p:cNvSpPr txBox="1">
            <a:spLocks noGrp="1"/>
          </p:cNvSpPr>
          <p:nvPr>
            <p:ph type="title"/>
          </p:nvPr>
        </p:nvSpPr>
        <p:spPr>
          <a:xfrm>
            <a:off x="311700" y="2960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Redesigning Graduate Admissions and Retention</a:t>
            </a:r>
            <a:endParaRPr dirty="0"/>
          </a:p>
        </p:txBody>
      </p:sp>
    </p:spTree>
    <p:extLst>
      <p:ext uri="{BB962C8B-B14F-4D97-AF65-F5344CB8AC3E}">
        <p14:creationId xmlns:p14="http://schemas.microsoft.com/office/powerpoint/2010/main" val="808235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D912487A-8A3F-3143-85DB-331F9E896121}"/>
              </a:ext>
            </a:extLst>
          </p:cNvPr>
          <p:cNvSpPr/>
          <p:nvPr/>
        </p:nvSpPr>
        <p:spPr>
          <a:xfrm>
            <a:off x="319390" y="3564968"/>
            <a:ext cx="619125" cy="213360"/>
          </a:xfrm>
          <a:custGeom>
            <a:avLst/>
            <a:gdLst/>
            <a:ahLst/>
            <a:cxnLst/>
            <a:rect l="l" t="t" r="r" b="b"/>
            <a:pathLst>
              <a:path w="825500" h="284479">
                <a:moveTo>
                  <a:pt x="0" y="284181"/>
                </a:moveTo>
                <a:lnTo>
                  <a:pt x="824894" y="284181"/>
                </a:lnTo>
                <a:lnTo>
                  <a:pt x="824894" y="0"/>
                </a:lnTo>
                <a:lnTo>
                  <a:pt x="0" y="0"/>
                </a:lnTo>
                <a:lnTo>
                  <a:pt x="0" y="284181"/>
                </a:lnTo>
                <a:close/>
              </a:path>
            </a:pathLst>
          </a:custGeom>
          <a:solidFill>
            <a:srgbClr val="FFFFFF"/>
          </a:solidFill>
        </p:spPr>
        <p:txBody>
          <a:bodyPr wrap="square" lIns="0" tIns="0" rIns="0" bIns="0" rtlCol="0"/>
          <a:lstStyle/>
          <a:p>
            <a:endParaRPr sz="1050"/>
          </a:p>
        </p:txBody>
      </p:sp>
      <p:sp>
        <p:nvSpPr>
          <p:cNvPr id="13" name="object 4">
            <a:extLst>
              <a:ext uri="{FF2B5EF4-FFF2-40B4-BE49-F238E27FC236}">
                <a16:creationId xmlns:a16="http://schemas.microsoft.com/office/drawing/2014/main" id="{2F27DEE1-6B85-854E-96C3-DFCA22AD904E}"/>
              </a:ext>
            </a:extLst>
          </p:cNvPr>
          <p:cNvSpPr/>
          <p:nvPr/>
        </p:nvSpPr>
        <p:spPr>
          <a:xfrm>
            <a:off x="346775" y="3016415"/>
            <a:ext cx="564356" cy="497681"/>
          </a:xfrm>
          <a:custGeom>
            <a:avLst/>
            <a:gdLst/>
            <a:ahLst/>
            <a:cxnLst/>
            <a:rect l="l" t="t" r="r" b="b"/>
            <a:pathLst>
              <a:path w="752475" h="663575">
                <a:moveTo>
                  <a:pt x="0" y="663092"/>
                </a:moveTo>
                <a:lnTo>
                  <a:pt x="752323" y="663092"/>
                </a:lnTo>
                <a:lnTo>
                  <a:pt x="752323" y="0"/>
                </a:lnTo>
                <a:lnTo>
                  <a:pt x="0" y="0"/>
                </a:lnTo>
                <a:lnTo>
                  <a:pt x="0" y="663092"/>
                </a:lnTo>
                <a:close/>
              </a:path>
            </a:pathLst>
          </a:custGeom>
          <a:solidFill>
            <a:srgbClr val="FFFFFF"/>
          </a:solidFill>
        </p:spPr>
        <p:txBody>
          <a:bodyPr wrap="square" lIns="0" tIns="0" rIns="0" bIns="0" rtlCol="0"/>
          <a:lstStyle/>
          <a:p>
            <a:endParaRPr sz="1050"/>
          </a:p>
        </p:txBody>
      </p:sp>
      <p:sp>
        <p:nvSpPr>
          <p:cNvPr id="18" name="TextBox 17">
            <a:extLst>
              <a:ext uri="{FF2B5EF4-FFF2-40B4-BE49-F238E27FC236}">
                <a16:creationId xmlns:a16="http://schemas.microsoft.com/office/drawing/2014/main" id="{B331A857-2D17-724A-81F2-49638AE1208E}"/>
              </a:ext>
            </a:extLst>
          </p:cNvPr>
          <p:cNvSpPr txBox="1"/>
          <p:nvPr/>
        </p:nvSpPr>
        <p:spPr>
          <a:xfrm>
            <a:off x="346775" y="2084299"/>
            <a:ext cx="3268581" cy="1708160"/>
          </a:xfrm>
          <a:prstGeom prst="rect">
            <a:avLst/>
          </a:prstGeom>
          <a:noFill/>
        </p:spPr>
        <p:txBody>
          <a:bodyPr wrap="square" rtlCol="0">
            <a:spAutoFit/>
          </a:bodyPr>
          <a:lstStyle/>
          <a:p>
            <a:r>
              <a:rPr lang="en-US" sz="1500" b="1" spc="-4" dirty="0"/>
              <a:t>Outcomes:</a:t>
            </a:r>
            <a:endParaRPr lang="en-US" sz="1500" b="1" dirty="0"/>
          </a:p>
          <a:p>
            <a:pPr marL="214313" indent="-214313">
              <a:buFont typeface="Arial" panose="020B0604020202020204" pitchFamily="34" charset="0"/>
              <a:buChar char="•"/>
            </a:pPr>
            <a:r>
              <a:rPr lang="en-US" sz="1500" dirty="0"/>
              <a:t>330+ students placed in total</a:t>
            </a:r>
          </a:p>
          <a:p>
            <a:pPr marL="214313" indent="-214313">
              <a:buFont typeface="Arial" panose="020B0604020202020204" pitchFamily="34" charset="0"/>
              <a:buChar char="•"/>
            </a:pPr>
            <a:r>
              <a:rPr lang="en-US" sz="1500" dirty="0"/>
              <a:t>Annual placements close to closing the BS-PhD gap</a:t>
            </a:r>
          </a:p>
          <a:p>
            <a:pPr marL="214313" indent="-214313">
              <a:buFont typeface="Arial" panose="020B0604020202020204" pitchFamily="34" charset="0"/>
              <a:buChar char="•"/>
            </a:pPr>
            <a:r>
              <a:rPr lang="en-US" sz="1500" dirty="0"/>
              <a:t>78% retention rate across all cohorts</a:t>
            </a:r>
          </a:p>
          <a:p>
            <a:pPr marL="214313" indent="-214313">
              <a:buFont typeface="Arial" panose="020B0604020202020204" pitchFamily="34" charset="0"/>
              <a:buChar char="•"/>
            </a:pPr>
            <a:r>
              <a:rPr lang="en-US" sz="1500" dirty="0"/>
              <a:t>14 PhD graduates to date</a:t>
            </a:r>
          </a:p>
        </p:txBody>
      </p:sp>
      <p:sp>
        <p:nvSpPr>
          <p:cNvPr id="19" name="Content Placeholder 1">
            <a:extLst>
              <a:ext uri="{FF2B5EF4-FFF2-40B4-BE49-F238E27FC236}">
                <a16:creationId xmlns:a16="http://schemas.microsoft.com/office/drawing/2014/main" id="{9CB00A28-7CD2-9646-8D2B-E00392BFD684}"/>
              </a:ext>
            </a:extLst>
          </p:cNvPr>
          <p:cNvSpPr>
            <a:spLocks noGrp="1"/>
          </p:cNvSpPr>
          <p:nvPr>
            <p:ph idx="1"/>
          </p:nvPr>
        </p:nvSpPr>
        <p:spPr>
          <a:xfrm>
            <a:off x="346775" y="1172532"/>
            <a:ext cx="3207166" cy="911768"/>
          </a:xfrm>
        </p:spPr>
        <p:txBody>
          <a:bodyPr>
            <a:noAutofit/>
          </a:bodyPr>
          <a:lstStyle/>
          <a:p>
            <a:pPr marL="0" marR="3810" indent="0">
              <a:lnSpc>
                <a:spcPct val="100000"/>
              </a:lnSpc>
              <a:spcBef>
                <a:spcPts val="75"/>
              </a:spcBef>
              <a:buNone/>
            </a:pPr>
            <a:r>
              <a:rPr lang="en-US" sz="1500" b="1" spc="-4" dirty="0">
                <a:solidFill>
                  <a:prstClr val="black"/>
                </a:solidFill>
              </a:rPr>
              <a:t>Goal: </a:t>
            </a:r>
            <a:r>
              <a:rPr lang="en-US" sz="1500" spc="-4" dirty="0">
                <a:solidFill>
                  <a:prstClr val="black"/>
                </a:solidFill>
              </a:rPr>
              <a:t>to increase the </a:t>
            </a:r>
            <a:r>
              <a:rPr lang="en-US" sz="1500" dirty="0">
                <a:solidFill>
                  <a:prstClr val="black"/>
                </a:solidFill>
              </a:rPr>
              <a:t>number of URM  students</a:t>
            </a:r>
            <a:r>
              <a:rPr lang="en-US" sz="1500" spc="-4" dirty="0">
                <a:solidFill>
                  <a:prstClr val="black"/>
                </a:solidFill>
              </a:rPr>
              <a:t> earning a PhD in physics</a:t>
            </a:r>
            <a:endParaRPr lang="en-US" sz="1500" dirty="0"/>
          </a:p>
        </p:txBody>
      </p:sp>
      <p:sp>
        <p:nvSpPr>
          <p:cNvPr id="15" name="Rectangle 2">
            <a:extLst>
              <a:ext uri="{FF2B5EF4-FFF2-40B4-BE49-F238E27FC236}">
                <a16:creationId xmlns:a16="http://schemas.microsoft.com/office/drawing/2014/main" id="{F14077C6-5D63-4845-B083-9B6FC9CA536E}"/>
              </a:ext>
            </a:extLst>
          </p:cNvPr>
          <p:cNvSpPr>
            <a:spLocks noGrp="1" noChangeArrowheads="1"/>
          </p:cNvSpPr>
          <p:nvPr>
            <p:ph type="title"/>
          </p:nvPr>
        </p:nvSpPr>
        <p:spPr>
          <a:xfrm>
            <a:off x="346775" y="276030"/>
            <a:ext cx="5086350" cy="571500"/>
          </a:xfrm>
        </p:spPr>
        <p:txBody>
          <a:bodyPr>
            <a:noAutofit/>
          </a:bodyPr>
          <a:lstStyle/>
          <a:p>
            <a:pPr eaLnBrk="1" hangingPunct="1"/>
            <a:r>
              <a:rPr lang="en-US" sz="2700" dirty="0">
                <a:latin typeface="Arial" charset="0"/>
                <a:ea typeface="ＭＳ Ｐゴシック" charset="0"/>
                <a:cs typeface="Arial" charset="0"/>
              </a:rPr>
              <a:t>APS Bridge Program Outcomes</a:t>
            </a:r>
          </a:p>
        </p:txBody>
      </p:sp>
      <p:sp>
        <p:nvSpPr>
          <p:cNvPr id="3" name="TextBox 2">
            <a:extLst>
              <a:ext uri="{FF2B5EF4-FFF2-40B4-BE49-F238E27FC236}">
                <a16:creationId xmlns:a16="http://schemas.microsoft.com/office/drawing/2014/main" id="{EA9D71E6-E7AE-0C4C-8753-6BE737C9202A}"/>
              </a:ext>
            </a:extLst>
          </p:cNvPr>
          <p:cNvSpPr txBox="1"/>
          <p:nvPr/>
        </p:nvSpPr>
        <p:spPr>
          <a:xfrm>
            <a:off x="346775" y="4088533"/>
            <a:ext cx="2733954" cy="553998"/>
          </a:xfrm>
          <a:prstGeom prst="rect">
            <a:avLst/>
          </a:prstGeom>
          <a:noFill/>
        </p:spPr>
        <p:txBody>
          <a:bodyPr wrap="none" rtlCol="0">
            <a:spAutoFit/>
          </a:bodyPr>
          <a:lstStyle/>
          <a:p>
            <a:r>
              <a:rPr lang="en-US" sz="1500" b="1" spc="-4" dirty="0" err="1">
                <a:solidFill>
                  <a:srgbClr val="02629F"/>
                </a:solidFill>
              </a:rPr>
              <a:t>www.apsbridgeprogram.org</a:t>
            </a:r>
            <a:endParaRPr lang="en-US" sz="1500" b="1" dirty="0">
              <a:solidFill>
                <a:prstClr val="black"/>
              </a:solidFill>
            </a:endParaRPr>
          </a:p>
          <a:p>
            <a:endParaRPr lang="en-US" sz="1500" dirty="0"/>
          </a:p>
        </p:txBody>
      </p:sp>
      <p:pic>
        <p:nvPicPr>
          <p:cNvPr id="4" name="Picture 3">
            <a:extLst>
              <a:ext uri="{FF2B5EF4-FFF2-40B4-BE49-F238E27FC236}">
                <a16:creationId xmlns:a16="http://schemas.microsoft.com/office/drawing/2014/main" id="{4659524E-F137-0048-AE19-59C573F5006D}"/>
              </a:ext>
            </a:extLst>
          </p:cNvPr>
          <p:cNvPicPr>
            <a:picLocks noChangeAspect="1"/>
          </p:cNvPicPr>
          <p:nvPr/>
        </p:nvPicPr>
        <p:blipFill>
          <a:blip r:embed="rId2"/>
          <a:stretch>
            <a:fillRect/>
          </a:stretch>
        </p:blipFill>
        <p:spPr>
          <a:xfrm>
            <a:off x="3553941" y="955864"/>
            <a:ext cx="5359317" cy="3813360"/>
          </a:xfrm>
          <a:prstGeom prst="rect">
            <a:avLst/>
          </a:prstGeom>
        </p:spPr>
      </p:pic>
    </p:spTree>
    <p:extLst>
      <p:ext uri="{BB962C8B-B14F-4D97-AF65-F5344CB8AC3E}">
        <p14:creationId xmlns:p14="http://schemas.microsoft.com/office/powerpoint/2010/main" val="33636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18" y="208358"/>
            <a:ext cx="9895470" cy="648892"/>
          </a:xfrm>
        </p:spPr>
        <p:txBody>
          <a:bodyPr>
            <a:normAutofit/>
          </a:bodyPr>
          <a:lstStyle/>
          <a:p>
            <a:r>
              <a:rPr lang="en-US" sz="2800" dirty="0">
                <a:latin typeface="+mj-lt"/>
                <a:cs typeface="Avenir Next Regular"/>
              </a:rPr>
              <a:t>Some reasons students are not admitted/do not apply</a:t>
            </a:r>
          </a:p>
        </p:txBody>
      </p:sp>
      <p:sp>
        <p:nvSpPr>
          <p:cNvPr id="3" name="Content Placeholder 2"/>
          <p:cNvSpPr>
            <a:spLocks noGrp="1"/>
          </p:cNvSpPr>
          <p:nvPr>
            <p:ph idx="1"/>
          </p:nvPr>
        </p:nvSpPr>
        <p:spPr>
          <a:xfrm>
            <a:off x="1314450" y="1200150"/>
            <a:ext cx="6515100" cy="3600450"/>
          </a:xfrm>
        </p:spPr>
        <p:txBody>
          <a:bodyPr>
            <a:normAutofit/>
          </a:bodyPr>
          <a:lstStyle/>
          <a:p>
            <a:pPr>
              <a:lnSpc>
                <a:spcPct val="100000"/>
              </a:lnSpc>
              <a:buFont typeface="Arial" panose="020B0604020202020204" pitchFamily="34" charset="0"/>
              <a:buChar char="•"/>
            </a:pPr>
            <a:r>
              <a:rPr lang="en-US" sz="2000" dirty="0">
                <a:latin typeface="+mn-lt"/>
                <a:cs typeface="Avenir Next Regular"/>
              </a:rPr>
              <a:t>Low physics GRE scores</a:t>
            </a:r>
          </a:p>
          <a:p>
            <a:pPr>
              <a:lnSpc>
                <a:spcPct val="100000"/>
              </a:lnSpc>
              <a:buFont typeface="Arial" panose="020B0604020202020204" pitchFamily="34" charset="0"/>
              <a:buChar char="•"/>
            </a:pPr>
            <a:r>
              <a:rPr lang="en-US" sz="2000" dirty="0">
                <a:latin typeface="+mn-lt"/>
                <a:cs typeface="Avenir Next Regular"/>
              </a:rPr>
              <a:t>Students apply to too few or wrong places</a:t>
            </a:r>
          </a:p>
          <a:p>
            <a:pPr>
              <a:lnSpc>
                <a:spcPct val="100000"/>
              </a:lnSpc>
              <a:buFont typeface="Arial" panose="020B0604020202020204" pitchFamily="34" charset="0"/>
              <a:buChar char="•"/>
            </a:pPr>
            <a:r>
              <a:rPr lang="en-US" sz="2000" dirty="0">
                <a:latin typeface="+mn-lt"/>
                <a:cs typeface="Avenir Next Regular"/>
              </a:rPr>
              <a:t>Students feel unprepared </a:t>
            </a:r>
          </a:p>
          <a:p>
            <a:pPr>
              <a:lnSpc>
                <a:spcPct val="100000"/>
              </a:lnSpc>
              <a:buFont typeface="Arial" panose="020B0604020202020204" pitchFamily="34" charset="0"/>
              <a:buChar char="•"/>
            </a:pPr>
            <a:r>
              <a:rPr lang="en-US" sz="2000" dirty="0">
                <a:latin typeface="+mn-lt"/>
                <a:cs typeface="Avenir Next Regular"/>
              </a:rPr>
              <a:t>Inadequate preparation in undergraduate program</a:t>
            </a:r>
          </a:p>
          <a:p>
            <a:pPr>
              <a:lnSpc>
                <a:spcPct val="100000"/>
              </a:lnSpc>
              <a:buFont typeface="Arial" panose="020B0604020202020204" pitchFamily="34" charset="0"/>
              <a:buChar char="•"/>
            </a:pPr>
            <a:r>
              <a:rPr lang="en-US" sz="2000" dirty="0">
                <a:latin typeface="+mn-lt"/>
                <a:cs typeface="Avenir Next Regular"/>
              </a:rPr>
              <a:t>Economic circumstances</a:t>
            </a:r>
          </a:p>
          <a:p>
            <a:pPr>
              <a:lnSpc>
                <a:spcPct val="100000"/>
              </a:lnSpc>
              <a:buFont typeface="Arial" panose="020B0604020202020204" pitchFamily="34" charset="0"/>
              <a:buChar char="•"/>
            </a:pPr>
            <a:r>
              <a:rPr lang="en-US" sz="2000" dirty="0">
                <a:latin typeface="+mn-lt"/>
                <a:cs typeface="Avenir Next Regular"/>
              </a:rPr>
              <a:t>Faculty have limited time to evaluate applications</a:t>
            </a:r>
          </a:p>
          <a:p>
            <a:pPr>
              <a:lnSpc>
                <a:spcPct val="100000"/>
              </a:lnSpc>
              <a:buFont typeface="Arial" panose="020B0604020202020204" pitchFamily="34" charset="0"/>
              <a:buChar char="•"/>
            </a:pPr>
            <a:r>
              <a:rPr lang="en-US" sz="2000" dirty="0">
                <a:latin typeface="+mn-lt"/>
                <a:cs typeface="Avenir Next Regular"/>
              </a:rPr>
              <a:t>Application materials do not tell a predictive story</a:t>
            </a:r>
          </a:p>
          <a:p>
            <a:pPr>
              <a:lnSpc>
                <a:spcPct val="100000"/>
              </a:lnSpc>
              <a:buFont typeface="Arial" panose="020B0604020202020204" pitchFamily="34" charset="0"/>
              <a:buChar char="•"/>
            </a:pPr>
            <a:r>
              <a:rPr lang="en-US" sz="2000" dirty="0">
                <a:latin typeface="+mn-lt"/>
                <a:cs typeface="Avenir Next Regular"/>
              </a:rPr>
              <a:t>Faculty lack awareness of admissions research</a:t>
            </a:r>
          </a:p>
          <a:p>
            <a:pPr>
              <a:lnSpc>
                <a:spcPct val="100000"/>
              </a:lnSpc>
              <a:buFont typeface="Arial" panose="020B0604020202020204" pitchFamily="34" charset="0"/>
              <a:buChar char="•"/>
            </a:pPr>
            <a:r>
              <a:rPr lang="en-US" sz="2000" dirty="0">
                <a:latin typeface="+mn-lt"/>
                <a:cs typeface="Avenir Next Regular"/>
              </a:rPr>
              <a:t>More…</a:t>
            </a:r>
          </a:p>
        </p:txBody>
      </p:sp>
      <p:sp>
        <p:nvSpPr>
          <p:cNvPr id="4" name="Rectangle 6"/>
          <p:cNvSpPr>
            <a:spLocks noGrp="1" noChangeArrowheads="1"/>
          </p:cNvSpPr>
          <p:nvPr>
            <p:ph type="sldNum" sz="quarter" idx="4"/>
          </p:nvPr>
        </p:nvSpPr>
        <p:spPr bwMode="auto">
          <a:xfrm>
            <a:off x="7658100" y="4800600"/>
            <a:ext cx="342900" cy="3429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a:defRPr sz="1050">
                <a:latin typeface="+mj-lt"/>
              </a:defRPr>
            </a:lvl1pPr>
          </a:lstStyle>
          <a:p>
            <a:pPr>
              <a:defRPr/>
            </a:pPr>
            <a:fld id="{72F5AD40-99C2-684C-B686-F4943DEEAB35}" type="slidenum">
              <a:rPr lang="en-US" smtClean="0">
                <a:latin typeface="Avenir Next Regular"/>
                <a:cs typeface="Avenir Next Regular"/>
              </a:rPr>
              <a:pPr>
                <a:defRPr/>
              </a:pPr>
              <a:t>7</a:t>
            </a:fld>
            <a:endParaRPr lang="en-US" dirty="0">
              <a:latin typeface="Avenir Next Regular"/>
              <a:cs typeface="Avenir Next Regular"/>
            </a:endParaRPr>
          </a:p>
        </p:txBody>
      </p:sp>
    </p:spTree>
    <p:extLst>
      <p:ext uri="{BB962C8B-B14F-4D97-AF65-F5344CB8AC3E}">
        <p14:creationId xmlns:p14="http://schemas.microsoft.com/office/powerpoint/2010/main" val="2572246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0"/>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Goals</a:t>
            </a:r>
            <a:endParaRPr/>
          </a:p>
        </p:txBody>
      </p:sp>
      <p:sp>
        <p:nvSpPr>
          <p:cNvPr id="183" name="Google Shape;183;p20"/>
          <p:cNvSpPr txBox="1">
            <a:spLocks noGrp="1"/>
          </p:cNvSpPr>
          <p:nvPr>
            <p:ph type="sldNum" idx="12"/>
          </p:nvPr>
        </p:nvSpPr>
        <p:spPr>
          <a:xfrm>
            <a:off x="8472450" y="4767298"/>
            <a:ext cx="548700" cy="28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84" name="Google Shape;184;p20"/>
          <p:cNvPicPr preferRelativeResize="0"/>
          <p:nvPr/>
        </p:nvPicPr>
        <p:blipFill rotWithShape="1">
          <a:blip r:embed="rId3">
            <a:alphaModFix/>
          </a:blip>
          <a:srcRect b="7252"/>
          <a:stretch/>
        </p:blipFill>
        <p:spPr>
          <a:xfrm>
            <a:off x="0" y="-3350"/>
            <a:ext cx="9116150" cy="4770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2"/>
          <p:cNvSpPr txBox="1">
            <a:spLocks noGrp="1"/>
          </p:cNvSpPr>
          <p:nvPr>
            <p:ph type="sldNum" idx="12"/>
          </p:nvPr>
        </p:nvSpPr>
        <p:spPr>
          <a:xfrm>
            <a:off x="8472450" y="4757948"/>
            <a:ext cx="548700" cy="298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00" name="Google Shape;200;p22"/>
          <p:cNvSpPr txBox="1">
            <a:spLocks noGrp="1"/>
          </p:cNvSpPr>
          <p:nvPr>
            <p:ph type="body" idx="1"/>
          </p:nvPr>
        </p:nvSpPr>
        <p:spPr>
          <a:xfrm>
            <a:off x="177550" y="935650"/>
            <a:ext cx="2366400" cy="3822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i="1">
              <a:solidFill>
                <a:schemeClr val="lt1"/>
              </a:solidFill>
            </a:endParaRPr>
          </a:p>
          <a:p>
            <a:pPr marL="0" lvl="0" indent="0" algn="l" rtl="0">
              <a:spcBef>
                <a:spcPts val="0"/>
              </a:spcBef>
              <a:spcAft>
                <a:spcPts val="1600"/>
              </a:spcAft>
              <a:buNone/>
            </a:pPr>
            <a:endParaRPr sz="1600"/>
          </a:p>
        </p:txBody>
      </p:sp>
      <p:sp>
        <p:nvSpPr>
          <p:cNvPr id="201" name="Google Shape;201;p22"/>
          <p:cNvSpPr txBox="1">
            <a:spLocks noGrp="1"/>
          </p:cNvSpPr>
          <p:nvPr>
            <p:ph type="title"/>
          </p:nvPr>
        </p:nvSpPr>
        <p:spPr>
          <a:xfrm>
            <a:off x="306625" y="166750"/>
            <a:ext cx="8714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1: Increase URM PhDs in Physical Sciences</a:t>
            </a:r>
            <a:endParaRPr sz="2500"/>
          </a:p>
        </p:txBody>
      </p:sp>
      <p:sp>
        <p:nvSpPr>
          <p:cNvPr id="202" name="Google Shape;202;p22"/>
          <p:cNvSpPr/>
          <p:nvPr/>
        </p:nvSpPr>
        <p:spPr>
          <a:xfrm>
            <a:off x="7560000" y="6418800"/>
            <a:ext cx="630000" cy="2988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a:off x="7560000" y="6877200"/>
            <a:ext cx="630000" cy="2988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06" name="Google Shape;206;p22"/>
          <p:cNvGraphicFramePr/>
          <p:nvPr>
            <p:extLst>
              <p:ext uri="{D42A27DB-BD31-4B8C-83A1-F6EECF244321}">
                <p14:modId xmlns:p14="http://schemas.microsoft.com/office/powerpoint/2010/main" val="2314783499"/>
              </p:ext>
            </p:extLst>
          </p:nvPr>
        </p:nvGraphicFramePr>
        <p:xfrm>
          <a:off x="3813163" y="2186413"/>
          <a:ext cx="5122550" cy="2200670"/>
        </p:xfrm>
        <a:graphic>
          <a:graphicData uri="http://schemas.openxmlformats.org/drawingml/2006/table">
            <a:tbl>
              <a:tblPr>
                <a:noFill/>
                <a:tableStyleId>{7755B990-C374-476D-8BF3-000513445E71}</a:tableStyleId>
              </a:tblPr>
              <a:tblGrid>
                <a:gridCol w="2120500">
                  <a:extLst>
                    <a:ext uri="{9D8B030D-6E8A-4147-A177-3AD203B41FA5}">
                      <a16:colId xmlns:a16="http://schemas.microsoft.com/office/drawing/2014/main" val="20000"/>
                    </a:ext>
                  </a:extLst>
                </a:gridCol>
                <a:gridCol w="746725">
                  <a:extLst>
                    <a:ext uri="{9D8B030D-6E8A-4147-A177-3AD203B41FA5}">
                      <a16:colId xmlns:a16="http://schemas.microsoft.com/office/drawing/2014/main" val="20001"/>
                    </a:ext>
                  </a:extLst>
                </a:gridCol>
                <a:gridCol w="739000">
                  <a:extLst>
                    <a:ext uri="{9D8B030D-6E8A-4147-A177-3AD203B41FA5}">
                      <a16:colId xmlns:a16="http://schemas.microsoft.com/office/drawing/2014/main" val="20002"/>
                    </a:ext>
                  </a:extLst>
                </a:gridCol>
                <a:gridCol w="762550">
                  <a:extLst>
                    <a:ext uri="{9D8B030D-6E8A-4147-A177-3AD203B41FA5}">
                      <a16:colId xmlns:a16="http://schemas.microsoft.com/office/drawing/2014/main" val="20003"/>
                    </a:ext>
                  </a:extLst>
                </a:gridCol>
                <a:gridCol w="753775">
                  <a:extLst>
                    <a:ext uri="{9D8B030D-6E8A-4147-A177-3AD203B41FA5}">
                      <a16:colId xmlns:a16="http://schemas.microsoft.com/office/drawing/2014/main" val="20004"/>
                    </a:ext>
                  </a:extLst>
                </a:gridCol>
              </a:tblGrid>
              <a:tr h="432825">
                <a:tc>
                  <a:txBody>
                    <a:bodyPr/>
                    <a:lstStyle/>
                    <a:p>
                      <a:pPr marL="0" lvl="0" indent="0" algn="ctr" rtl="0">
                        <a:spcBef>
                          <a:spcPts val="0"/>
                        </a:spcBef>
                        <a:spcAft>
                          <a:spcPts val="0"/>
                        </a:spcAft>
                        <a:buClr>
                          <a:schemeClr val="dk1"/>
                        </a:buClr>
                        <a:buSzPts val="1100"/>
                        <a:buFont typeface="Arial"/>
                        <a:buNone/>
                      </a:pPr>
                      <a:r>
                        <a:rPr lang="en">
                          <a:solidFill>
                            <a:schemeClr val="dk1"/>
                          </a:solidFill>
                        </a:rPr>
                        <a:t>New Bridge Fellows </a:t>
                      </a:r>
                      <a:br>
                        <a:rPr lang="en">
                          <a:solidFill>
                            <a:schemeClr val="dk1"/>
                          </a:solidFill>
                        </a:rPr>
                      </a:br>
                      <a:r>
                        <a:rPr lang="en">
                          <a:solidFill>
                            <a:schemeClr val="dk1"/>
                          </a:solidFill>
                        </a:rPr>
                        <a:t>(Year 1-3)</a:t>
                      </a:r>
                      <a:endParaRPr/>
                    </a:p>
                  </a:txBody>
                  <a:tcPr marL="91425" marR="91425" marT="91425" marB="91425" anchor="ctr"/>
                </a:tc>
                <a:tc>
                  <a:txBody>
                    <a:bodyPr/>
                    <a:lstStyle/>
                    <a:p>
                      <a:pPr marL="0" lvl="0" indent="0" algn="ctr" rtl="0">
                        <a:spcBef>
                          <a:spcPts val="0"/>
                        </a:spcBef>
                        <a:spcAft>
                          <a:spcPts val="0"/>
                        </a:spcAft>
                        <a:buNone/>
                      </a:pPr>
                      <a:r>
                        <a:rPr lang="en"/>
                        <a:t>Year 1</a:t>
                      </a:r>
                      <a:endParaRPr/>
                    </a:p>
                  </a:txBody>
                  <a:tcPr marL="91425" marR="91425" marT="91425" marB="91425" anchor="ctr"/>
                </a:tc>
                <a:tc>
                  <a:txBody>
                    <a:bodyPr/>
                    <a:lstStyle/>
                    <a:p>
                      <a:pPr marL="0" lvl="0" indent="0" algn="ctr" rtl="0">
                        <a:spcBef>
                          <a:spcPts val="0"/>
                        </a:spcBef>
                        <a:spcAft>
                          <a:spcPts val="0"/>
                        </a:spcAft>
                        <a:buNone/>
                      </a:pPr>
                      <a:r>
                        <a:rPr lang="en"/>
                        <a:t>Year 2</a:t>
                      </a:r>
                      <a:endParaRPr/>
                    </a:p>
                  </a:txBody>
                  <a:tcPr marL="91425" marR="91425" marT="91425" marB="91425" anchor="ctr"/>
                </a:tc>
                <a:tc>
                  <a:txBody>
                    <a:bodyPr/>
                    <a:lstStyle/>
                    <a:p>
                      <a:pPr marL="0" lvl="0" indent="0" algn="ctr" rtl="0">
                        <a:spcBef>
                          <a:spcPts val="0"/>
                        </a:spcBef>
                        <a:spcAft>
                          <a:spcPts val="0"/>
                        </a:spcAft>
                        <a:buNone/>
                      </a:pPr>
                      <a:r>
                        <a:rPr lang="en"/>
                        <a:t>Year 3</a:t>
                      </a:r>
                      <a:endParaRPr/>
                    </a:p>
                  </a:txBody>
                  <a:tcPr marL="91425" marR="91425" marT="91425" marB="91425" anchor="ctr"/>
                </a:tc>
                <a:tc>
                  <a:txBody>
                    <a:bodyPr/>
                    <a:lstStyle/>
                    <a:p>
                      <a:pPr marL="0" lvl="0" indent="0" algn="ctr" rtl="0">
                        <a:spcBef>
                          <a:spcPts val="0"/>
                        </a:spcBef>
                        <a:spcAft>
                          <a:spcPts val="0"/>
                        </a:spcAft>
                        <a:buNone/>
                      </a:pPr>
                      <a:r>
                        <a:rPr lang="en"/>
                        <a:t>Total</a:t>
                      </a:r>
                      <a:endParaRPr/>
                    </a:p>
                  </a:txBody>
                  <a:tcPr marL="91425" marR="91425" marT="91425" marB="91425" anchor="ctr"/>
                </a:tc>
                <a:extLst>
                  <a:ext uri="{0D108BD9-81ED-4DB2-BD59-A6C34878D82A}">
                    <a16:rowId xmlns:a16="http://schemas.microsoft.com/office/drawing/2014/main" val="10000"/>
                  </a:ext>
                </a:extLst>
              </a:tr>
              <a:tr h="397775">
                <a:tc>
                  <a:txBody>
                    <a:bodyPr/>
                    <a:lstStyle/>
                    <a:p>
                      <a:pPr marL="0" lvl="0" indent="0" algn="ctr" rtl="0">
                        <a:spcBef>
                          <a:spcPts val="0"/>
                        </a:spcBef>
                        <a:spcAft>
                          <a:spcPts val="0"/>
                        </a:spcAft>
                        <a:buClr>
                          <a:schemeClr val="dk1"/>
                        </a:buClr>
                        <a:buSzPts val="1100"/>
                        <a:buFont typeface="Arial"/>
                        <a:buNone/>
                      </a:pPr>
                      <a:r>
                        <a:rPr lang="en" dirty="0">
                          <a:solidFill>
                            <a:schemeClr val="dk1"/>
                          </a:solidFill>
                        </a:rPr>
                        <a:t>APS* </a:t>
                      </a:r>
                      <a:endParaRPr dirty="0"/>
                    </a:p>
                  </a:txBody>
                  <a:tcPr marL="91425" marR="91425" marT="91425" marB="91425"/>
                </a:tc>
                <a:tc>
                  <a:txBody>
                    <a:bodyPr/>
                    <a:lstStyle/>
                    <a:p>
                      <a:pPr marL="0" lvl="0" indent="0" algn="ctr" rtl="0">
                        <a:spcBef>
                          <a:spcPts val="0"/>
                        </a:spcBef>
                        <a:spcAft>
                          <a:spcPts val="0"/>
                        </a:spcAft>
                        <a:buNone/>
                      </a:pPr>
                      <a:r>
                        <a:rPr lang="en"/>
                        <a:t>47</a:t>
                      </a:r>
                      <a:endParaRPr/>
                    </a:p>
                  </a:txBody>
                  <a:tcPr marL="91425" marR="91425" marT="91425" marB="91425"/>
                </a:tc>
                <a:tc>
                  <a:txBody>
                    <a:bodyPr/>
                    <a:lstStyle/>
                    <a:p>
                      <a:pPr marL="0" lvl="0" indent="0" algn="ctr" rtl="0">
                        <a:spcBef>
                          <a:spcPts val="0"/>
                        </a:spcBef>
                        <a:spcAft>
                          <a:spcPts val="0"/>
                        </a:spcAft>
                        <a:buNone/>
                      </a:pPr>
                      <a:r>
                        <a:rPr lang="en"/>
                        <a:t>53</a:t>
                      </a:r>
                      <a:endParaRPr/>
                    </a:p>
                  </a:txBody>
                  <a:tcPr marL="91425" marR="91425" marT="91425" marB="91425"/>
                </a:tc>
                <a:tc>
                  <a:txBody>
                    <a:bodyPr/>
                    <a:lstStyle/>
                    <a:p>
                      <a:pPr marL="0" lvl="0" indent="0" algn="ctr" rtl="0">
                        <a:spcBef>
                          <a:spcPts val="0"/>
                        </a:spcBef>
                        <a:spcAft>
                          <a:spcPts val="0"/>
                        </a:spcAft>
                        <a:buNone/>
                      </a:pPr>
                      <a:r>
                        <a:rPr lang="en"/>
                        <a:t>37</a:t>
                      </a:r>
                      <a:endParaRPr/>
                    </a:p>
                  </a:txBody>
                  <a:tcPr marL="91425" marR="91425" marT="91425" marB="91425"/>
                </a:tc>
                <a:tc>
                  <a:txBody>
                    <a:bodyPr/>
                    <a:lstStyle/>
                    <a:p>
                      <a:pPr marL="0" lvl="0" indent="0" algn="ctr" rtl="0">
                        <a:spcBef>
                          <a:spcPts val="0"/>
                        </a:spcBef>
                        <a:spcAft>
                          <a:spcPts val="0"/>
                        </a:spcAft>
                        <a:buNone/>
                      </a:pPr>
                      <a:r>
                        <a:rPr lang="en"/>
                        <a:t>137 </a:t>
                      </a:r>
                      <a:endParaRPr/>
                    </a:p>
                  </a:txBody>
                  <a:tcPr marL="91425" marR="91425" marT="91425" marB="91425"/>
                </a:tc>
                <a:extLst>
                  <a:ext uri="{0D108BD9-81ED-4DB2-BD59-A6C34878D82A}">
                    <a16:rowId xmlns:a16="http://schemas.microsoft.com/office/drawing/2014/main" val="10001"/>
                  </a:ext>
                </a:extLst>
              </a:tr>
              <a:tr h="397775">
                <a:tc>
                  <a:txBody>
                    <a:bodyPr/>
                    <a:lstStyle/>
                    <a:p>
                      <a:pPr marL="0" lvl="0" indent="0" algn="ctr" rtl="0">
                        <a:spcBef>
                          <a:spcPts val="0"/>
                        </a:spcBef>
                        <a:spcAft>
                          <a:spcPts val="0"/>
                        </a:spcAft>
                        <a:buClr>
                          <a:schemeClr val="dk1"/>
                        </a:buClr>
                        <a:buSzPts val="1100"/>
                        <a:buFont typeface="Arial"/>
                        <a:buNone/>
                      </a:pPr>
                      <a:r>
                        <a:rPr lang="en">
                          <a:solidFill>
                            <a:schemeClr val="dk1"/>
                          </a:solidFill>
                        </a:rPr>
                        <a:t>ACS </a:t>
                      </a:r>
                      <a:endParaRPr/>
                    </a:p>
                  </a:txBody>
                  <a:tcPr marL="91425" marR="91425" marT="91425" marB="91425"/>
                </a:tc>
                <a:tc>
                  <a:txBody>
                    <a:bodyPr/>
                    <a:lstStyle/>
                    <a:p>
                      <a:pPr marL="0" lvl="0" indent="0" algn="ctr" rtl="0">
                        <a:spcBef>
                          <a:spcPts val="0"/>
                        </a:spcBef>
                        <a:spcAft>
                          <a:spcPts val="0"/>
                        </a:spcAft>
                        <a:buNone/>
                      </a:pPr>
                      <a:r>
                        <a:rPr lang="en"/>
                        <a:t>10</a:t>
                      </a:r>
                      <a:endParaRPr/>
                    </a:p>
                  </a:txBody>
                  <a:tcPr marL="91425" marR="91425" marT="91425" marB="91425"/>
                </a:tc>
                <a:tc>
                  <a:txBody>
                    <a:bodyPr/>
                    <a:lstStyle/>
                    <a:p>
                      <a:pPr marL="0" lvl="0" indent="0" algn="ctr" rtl="0">
                        <a:spcBef>
                          <a:spcPts val="0"/>
                        </a:spcBef>
                        <a:spcAft>
                          <a:spcPts val="0"/>
                        </a:spcAft>
                        <a:buNone/>
                      </a:pPr>
                      <a:r>
                        <a:rPr lang="en"/>
                        <a:t>21</a:t>
                      </a:r>
                      <a:endParaRPr/>
                    </a:p>
                  </a:txBody>
                  <a:tcPr marL="91425" marR="91425" marT="91425" marB="91425"/>
                </a:tc>
                <a:tc>
                  <a:txBody>
                    <a:bodyPr/>
                    <a:lstStyle/>
                    <a:p>
                      <a:pPr marL="0" lvl="0" indent="0" algn="ctr" rtl="0">
                        <a:spcBef>
                          <a:spcPts val="0"/>
                        </a:spcBef>
                        <a:spcAft>
                          <a:spcPts val="0"/>
                        </a:spcAft>
                        <a:buNone/>
                      </a:pPr>
                      <a:r>
                        <a:rPr lang="en"/>
                        <a:t>25</a:t>
                      </a:r>
                      <a:endParaRPr/>
                    </a:p>
                  </a:txBody>
                  <a:tcPr marL="91425" marR="91425" marT="91425" marB="91425"/>
                </a:tc>
                <a:tc>
                  <a:txBody>
                    <a:bodyPr/>
                    <a:lstStyle/>
                    <a:p>
                      <a:pPr marL="0" lvl="0" indent="0" algn="ctr" rtl="0">
                        <a:spcBef>
                          <a:spcPts val="0"/>
                        </a:spcBef>
                        <a:spcAft>
                          <a:spcPts val="0"/>
                        </a:spcAft>
                        <a:buNone/>
                      </a:pPr>
                      <a:r>
                        <a:rPr lang="en"/>
                        <a:t>56</a:t>
                      </a:r>
                      <a:endParaRPr/>
                    </a:p>
                  </a:txBody>
                  <a:tcPr marL="91425" marR="91425" marT="91425" marB="91425"/>
                </a:tc>
                <a:extLst>
                  <a:ext uri="{0D108BD9-81ED-4DB2-BD59-A6C34878D82A}">
                    <a16:rowId xmlns:a16="http://schemas.microsoft.com/office/drawing/2014/main" val="10002"/>
                  </a:ext>
                </a:extLst>
              </a:tr>
              <a:tr h="397775">
                <a:tc>
                  <a:txBody>
                    <a:bodyPr/>
                    <a:lstStyle/>
                    <a:p>
                      <a:pPr marL="0" lvl="0" indent="0" algn="ctr" rtl="0">
                        <a:spcBef>
                          <a:spcPts val="0"/>
                        </a:spcBef>
                        <a:spcAft>
                          <a:spcPts val="0"/>
                        </a:spcAft>
                        <a:buClr>
                          <a:schemeClr val="dk1"/>
                        </a:buClr>
                        <a:buSzPts val="1100"/>
                        <a:buFont typeface="Arial"/>
                        <a:buNone/>
                      </a:pPr>
                      <a:r>
                        <a:rPr lang="en">
                          <a:solidFill>
                            <a:schemeClr val="dk1"/>
                          </a:solidFill>
                        </a:rPr>
                        <a:t>AGU </a:t>
                      </a:r>
                      <a:endParaRPr/>
                    </a:p>
                  </a:txBody>
                  <a:tcPr marL="91425" marR="91425" marT="91425" marB="91425"/>
                </a:tc>
                <a:tc>
                  <a:txBody>
                    <a:bodyPr/>
                    <a:lstStyle/>
                    <a:p>
                      <a:pPr marL="0" lvl="0" indent="0" algn="ctr" rtl="0">
                        <a:spcBef>
                          <a:spcPts val="0"/>
                        </a:spcBef>
                        <a:spcAft>
                          <a:spcPts val="0"/>
                        </a:spcAft>
                        <a:buNone/>
                      </a:pPr>
                      <a:r>
                        <a:rPr lang="en" dirty="0"/>
                        <a:t>—</a:t>
                      </a:r>
                    </a:p>
                  </a:txBody>
                  <a:tcPr marL="91425" marR="91425" marT="91425" marB="91425"/>
                </a:tc>
                <a:tc>
                  <a:txBody>
                    <a:bodyPr/>
                    <a:lstStyle/>
                    <a:p>
                      <a:pPr marL="0" lvl="0" indent="0" algn="ctr" rtl="0">
                        <a:spcBef>
                          <a:spcPts val="0"/>
                        </a:spcBef>
                        <a:spcAft>
                          <a:spcPts val="0"/>
                        </a:spcAft>
                        <a:buNone/>
                      </a:pPr>
                      <a:r>
                        <a:rPr lang="en"/>
                        <a:t>7</a:t>
                      </a:r>
                      <a:endParaRPr/>
                    </a:p>
                  </a:txBody>
                  <a:tcPr marL="91425" marR="91425" marT="91425" marB="91425"/>
                </a:tc>
                <a:tc>
                  <a:txBody>
                    <a:bodyPr/>
                    <a:lstStyle/>
                    <a:p>
                      <a:pPr marL="0" lvl="0" indent="0" algn="ctr" rtl="0">
                        <a:spcBef>
                          <a:spcPts val="0"/>
                        </a:spcBef>
                        <a:spcAft>
                          <a:spcPts val="0"/>
                        </a:spcAft>
                        <a:buNone/>
                      </a:pPr>
                      <a:r>
                        <a:rPr lang="en" dirty="0"/>
                        <a:t>18</a:t>
                      </a:r>
                      <a:endParaRPr dirty="0"/>
                    </a:p>
                  </a:txBody>
                  <a:tcPr marL="91425" marR="91425" marT="91425" marB="91425"/>
                </a:tc>
                <a:tc>
                  <a:txBody>
                    <a:bodyPr/>
                    <a:lstStyle/>
                    <a:p>
                      <a:pPr marL="0" lvl="0" indent="0" algn="ctr" rtl="0">
                        <a:spcBef>
                          <a:spcPts val="0"/>
                        </a:spcBef>
                        <a:spcAft>
                          <a:spcPts val="0"/>
                        </a:spcAft>
                        <a:buNone/>
                      </a:pPr>
                      <a:r>
                        <a:rPr lang="en"/>
                        <a:t>25</a:t>
                      </a:r>
                      <a:endParaRPr/>
                    </a:p>
                  </a:txBody>
                  <a:tcPr marL="91425" marR="91425" marT="91425" marB="91425"/>
                </a:tc>
                <a:extLst>
                  <a:ext uri="{0D108BD9-81ED-4DB2-BD59-A6C34878D82A}">
                    <a16:rowId xmlns:a16="http://schemas.microsoft.com/office/drawing/2014/main" val="10003"/>
                  </a:ext>
                </a:extLst>
              </a:tr>
              <a:tr h="397775">
                <a:tc>
                  <a:txBody>
                    <a:bodyPr/>
                    <a:lstStyle/>
                    <a:p>
                      <a:pPr marL="0" lvl="0" indent="0" algn="ctr" rtl="0">
                        <a:spcBef>
                          <a:spcPts val="0"/>
                        </a:spcBef>
                        <a:spcAft>
                          <a:spcPts val="0"/>
                        </a:spcAft>
                        <a:buNone/>
                      </a:pPr>
                      <a:r>
                        <a:rPr lang="en"/>
                        <a:t>Total</a:t>
                      </a:r>
                      <a:endParaRPr/>
                    </a:p>
                  </a:txBody>
                  <a:tcPr marL="91425" marR="91425" marT="91425" marB="91425"/>
                </a:tc>
                <a:tc>
                  <a:txBody>
                    <a:bodyPr/>
                    <a:lstStyle/>
                    <a:p>
                      <a:pPr marL="0" lvl="0" indent="0" algn="ctr" rtl="0">
                        <a:spcBef>
                          <a:spcPts val="0"/>
                        </a:spcBef>
                        <a:spcAft>
                          <a:spcPts val="0"/>
                        </a:spcAft>
                        <a:buNone/>
                      </a:pPr>
                      <a:r>
                        <a:rPr lang="en"/>
                        <a:t>57</a:t>
                      </a:r>
                      <a:endParaRPr/>
                    </a:p>
                  </a:txBody>
                  <a:tcPr marL="91425" marR="91425" marT="91425" marB="91425"/>
                </a:tc>
                <a:tc>
                  <a:txBody>
                    <a:bodyPr/>
                    <a:lstStyle/>
                    <a:p>
                      <a:pPr marL="0" lvl="0" indent="0" algn="ctr" rtl="0">
                        <a:spcBef>
                          <a:spcPts val="0"/>
                        </a:spcBef>
                        <a:spcAft>
                          <a:spcPts val="0"/>
                        </a:spcAft>
                        <a:buNone/>
                      </a:pPr>
                      <a:r>
                        <a:rPr lang="en"/>
                        <a:t>81</a:t>
                      </a:r>
                      <a:endParaRPr/>
                    </a:p>
                  </a:txBody>
                  <a:tcPr marL="91425" marR="91425" marT="91425" marB="91425"/>
                </a:tc>
                <a:tc>
                  <a:txBody>
                    <a:bodyPr/>
                    <a:lstStyle/>
                    <a:p>
                      <a:pPr marL="0" lvl="0" indent="0" algn="ctr" rtl="0">
                        <a:spcBef>
                          <a:spcPts val="0"/>
                        </a:spcBef>
                        <a:spcAft>
                          <a:spcPts val="0"/>
                        </a:spcAft>
                        <a:buNone/>
                      </a:pPr>
                      <a:r>
                        <a:rPr lang="en"/>
                        <a:t>83</a:t>
                      </a:r>
                      <a:endParaRPr/>
                    </a:p>
                  </a:txBody>
                  <a:tcPr marL="91425" marR="91425" marT="91425" marB="91425"/>
                </a:tc>
                <a:tc>
                  <a:txBody>
                    <a:bodyPr/>
                    <a:lstStyle/>
                    <a:p>
                      <a:pPr marL="0" lvl="0" indent="0" algn="ctr" rtl="0">
                        <a:spcBef>
                          <a:spcPts val="0"/>
                        </a:spcBef>
                        <a:spcAft>
                          <a:spcPts val="0"/>
                        </a:spcAft>
                        <a:buNone/>
                      </a:pPr>
                      <a:r>
                        <a:rPr lang="en" dirty="0"/>
                        <a:t>218</a:t>
                      </a:r>
                      <a:endParaRPr dirty="0"/>
                    </a:p>
                  </a:txBody>
                  <a:tcPr marL="91425" marR="91425" marT="91425" marB="91425"/>
                </a:tc>
                <a:extLst>
                  <a:ext uri="{0D108BD9-81ED-4DB2-BD59-A6C34878D82A}">
                    <a16:rowId xmlns:a16="http://schemas.microsoft.com/office/drawing/2014/main" val="10004"/>
                  </a:ext>
                </a:extLst>
              </a:tr>
            </a:tbl>
          </a:graphicData>
        </a:graphic>
      </p:graphicFrame>
      <p:pic>
        <p:nvPicPr>
          <p:cNvPr id="207" name="Google Shape;207;p22"/>
          <p:cNvPicPr preferRelativeResize="0"/>
          <p:nvPr/>
        </p:nvPicPr>
        <p:blipFill>
          <a:blip r:embed="rId3">
            <a:alphaModFix/>
          </a:blip>
          <a:stretch>
            <a:fillRect/>
          </a:stretch>
        </p:blipFill>
        <p:spPr>
          <a:xfrm>
            <a:off x="250475" y="1198275"/>
            <a:ext cx="3239800" cy="3293800"/>
          </a:xfrm>
          <a:prstGeom prst="rect">
            <a:avLst/>
          </a:prstGeom>
          <a:noFill/>
          <a:ln>
            <a:noFill/>
          </a:ln>
        </p:spPr>
      </p:pic>
      <p:sp>
        <p:nvSpPr>
          <p:cNvPr id="208" name="Google Shape;208;p22"/>
          <p:cNvSpPr txBox="1"/>
          <p:nvPr/>
        </p:nvSpPr>
        <p:spPr>
          <a:xfrm>
            <a:off x="3836288" y="4387075"/>
            <a:ext cx="50763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 In addition, APS placed 200 Bridge Fellows before the IGEN Alliance.</a:t>
            </a:r>
            <a:endParaRPr sz="1200" dirty="0"/>
          </a:p>
        </p:txBody>
      </p:sp>
      <p:sp>
        <p:nvSpPr>
          <p:cNvPr id="210" name="Google Shape;210;p22"/>
          <p:cNvSpPr txBox="1"/>
          <p:nvPr/>
        </p:nvSpPr>
        <p:spPr>
          <a:xfrm>
            <a:off x="4156800" y="1011850"/>
            <a:ext cx="45162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i="1" dirty="0">
                <a:solidFill>
                  <a:srgbClr val="2E75B5"/>
                </a:solidFill>
              </a:rPr>
              <a:t>The Bridge Program gave me an opportunity to get into a PhD program for chemistry that I absolutely would not have had otherwise.</a:t>
            </a:r>
            <a:endParaRPr sz="1600" b="1" i="1" dirty="0">
              <a:solidFill>
                <a:srgbClr val="2E75B5"/>
              </a:solidFill>
            </a:endParaRPr>
          </a:p>
          <a:p>
            <a:pPr marL="0" lvl="0" indent="0" algn="l" rtl="0">
              <a:spcBef>
                <a:spcPts val="0"/>
              </a:spcBef>
              <a:spcAft>
                <a:spcPts val="0"/>
              </a:spcAft>
              <a:buNone/>
            </a:pPr>
            <a:r>
              <a:rPr lang="en" sz="1200" dirty="0">
                <a:solidFill>
                  <a:srgbClr val="595959"/>
                </a:solidFill>
              </a:rPr>
              <a:t>—</a:t>
            </a:r>
            <a:r>
              <a:rPr lang="en" sz="1200" i="1" dirty="0">
                <a:solidFill>
                  <a:srgbClr val="595959"/>
                </a:solidFill>
              </a:rPr>
              <a:t>Joe Rodriguez, PhD student, Ohio State University</a:t>
            </a:r>
            <a:endParaRPr sz="1200" i="1"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13110</TotalTime>
  <Words>1235</Words>
  <Application>Microsoft Macintosh PowerPoint</Application>
  <PresentationFormat>On-screen Show (16:9)</PresentationFormat>
  <Paragraphs>214</Paragraphs>
  <Slides>19</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Montserrat</vt:lpstr>
      <vt:lpstr>ＭＳ Ｐゴシック</vt:lpstr>
      <vt:lpstr>Raleway</vt:lpstr>
      <vt:lpstr>Lato</vt:lpstr>
      <vt:lpstr>Arial Narrow</vt:lpstr>
      <vt:lpstr>Calibri</vt:lpstr>
      <vt:lpstr>Arial</vt:lpstr>
      <vt:lpstr>Gill Sans</vt:lpstr>
      <vt:lpstr>Avenir Next Regular</vt:lpstr>
      <vt:lpstr>Simple Light</vt:lpstr>
      <vt:lpstr>PowerPoint Presentation</vt:lpstr>
      <vt:lpstr>IGEN advances equity in graduate education in the Physical Sciences.</vt:lpstr>
      <vt:lpstr>IGEN Alliance Management Team </vt:lpstr>
      <vt:lpstr>Gap between BS and PhD degree attainment </vt:lpstr>
      <vt:lpstr>Redesigning Graduate Admissions and Retention</vt:lpstr>
      <vt:lpstr>APS Bridge Program Outcomes</vt:lpstr>
      <vt:lpstr>Some reasons students are not admitted/do not apply</vt:lpstr>
      <vt:lpstr>Goals</vt:lpstr>
      <vt:lpstr>Goal 1: Increase URM PhDs in Physical Sciences</vt:lpstr>
      <vt:lpstr>Goal 1: Increase URM PhDs in Physical Sciences</vt:lpstr>
      <vt:lpstr>Student Persistence and Support</vt:lpstr>
      <vt:lpstr>Goal 2: Catalyze Inclusive Practices </vt:lpstr>
      <vt:lpstr>Goal 2: Catalyze Inclusive Practices </vt:lpstr>
      <vt:lpstr>Goal 3: Conduct &amp; Translate Research </vt:lpstr>
      <vt:lpstr>Goal 4: Establish Cross-Sector Partnerships </vt:lpstr>
      <vt:lpstr>Collaborative Infrastructure - IGEN Backbone</vt:lpstr>
      <vt:lpstr>IGEN Backbone Activities</vt:lpstr>
      <vt:lpstr>Shaping the National Conversation</vt:lpstr>
      <vt:lpstr>Summary</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64</cp:revision>
  <dcterms:modified xsi:type="dcterms:W3CDTF">2022-03-18T16:47:13Z</dcterms:modified>
</cp:coreProperties>
</file>